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3" r:id="rId6"/>
    <p:sldId id="260" r:id="rId7"/>
    <p:sldId id="262" r:id="rId8"/>
    <p:sldId id="264" r:id="rId9"/>
    <p:sldId id="261"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p:scale>
          <a:sx n="87" d="100"/>
          <a:sy n="87" d="100"/>
        </p:scale>
        <p:origin x="153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81ECBF-98E6-6E4D-92AF-C112F74A766A}"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46838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1ECBF-98E6-6E4D-92AF-C112F74A766A}"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34290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1ECBF-98E6-6E4D-92AF-C112F74A766A}"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22271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1ECBF-98E6-6E4D-92AF-C112F74A766A}"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22816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1ECBF-98E6-6E4D-92AF-C112F74A766A}" type="datetimeFigureOut">
              <a:rPr lang="en-US" smtClean="0"/>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2506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81ECBF-98E6-6E4D-92AF-C112F74A766A}"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6815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81ECBF-98E6-6E4D-92AF-C112F74A766A}" type="datetimeFigureOut">
              <a:rPr lang="en-US" smtClean="0"/>
              <a:t>4/6/20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75625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81ECBF-98E6-6E4D-92AF-C112F74A766A}" type="datetimeFigureOut">
              <a:rPr lang="en-US" smtClean="0"/>
              <a:t>4/6/20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55878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1ECBF-98E6-6E4D-92AF-C112F74A766A}" type="datetimeFigureOut">
              <a:rPr lang="en-US" smtClean="0"/>
              <a:t>4/6/20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40979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1ECBF-98E6-6E4D-92AF-C112F74A766A}"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27473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1ECBF-98E6-6E4D-92AF-C112F74A766A}" type="datetimeFigureOut">
              <a:rPr lang="en-US" smtClean="0"/>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81A73-4B49-164C-9190-8A1B4A795469}" type="slidenum">
              <a:rPr lang="en-US" smtClean="0"/>
              <a:t>‹#›</a:t>
            </a:fld>
            <a:endParaRPr lang="en-US"/>
          </a:p>
        </p:txBody>
      </p:sp>
    </p:spTree>
    <p:extLst>
      <p:ext uri="{BB962C8B-B14F-4D97-AF65-F5344CB8AC3E}">
        <p14:creationId xmlns:p14="http://schemas.microsoft.com/office/powerpoint/2010/main" val="1123206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1ECBF-98E6-6E4D-92AF-C112F74A766A}" type="datetimeFigureOut">
              <a:rPr lang="en-US" smtClean="0"/>
              <a:t>4/6/20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81A73-4B49-164C-9190-8A1B4A795469}" type="slidenum">
              <a:rPr lang="en-US" smtClean="0"/>
              <a:t>‹#›</a:t>
            </a:fld>
            <a:endParaRPr lang="en-US"/>
          </a:p>
        </p:txBody>
      </p:sp>
    </p:spTree>
    <p:extLst>
      <p:ext uri="{BB962C8B-B14F-4D97-AF65-F5344CB8AC3E}">
        <p14:creationId xmlns:p14="http://schemas.microsoft.com/office/powerpoint/2010/main" val="126951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1022128" y="1087769"/>
            <a:ext cx="10147739" cy="1567663"/>
          </a:xfrm>
        </p:spPr>
        <p:txBody>
          <a:bodyPr>
            <a:noAutofit/>
          </a:bodyPr>
          <a:lstStyle/>
          <a:p>
            <a:r>
              <a:rPr lang="en-US" sz="3600" b="1" dirty="0" smtClean="0">
                <a:ea typeface="Arial Hebrew" charset="-79"/>
                <a:cs typeface="Arial Hebrew" charset="-79"/>
              </a:rPr>
              <a:t>The Circumgalactic </a:t>
            </a:r>
            <a:r>
              <a:rPr lang="en-US" sz="3600" b="1" dirty="0">
                <a:ea typeface="Arial Hebrew" charset="-79"/>
                <a:cs typeface="Arial Hebrew" charset="-79"/>
              </a:rPr>
              <a:t>Medium </a:t>
            </a:r>
            <a:r>
              <a:rPr lang="en-US" sz="3600" b="1" dirty="0" smtClean="0">
                <a:ea typeface="Arial Hebrew" charset="-79"/>
                <a:cs typeface="Arial Hebrew" charset="-79"/>
              </a:rPr>
              <a:t>in Dwarf Galaxies</a:t>
            </a:r>
            <a:endParaRPr lang="en-US" sz="3600" b="1" dirty="0">
              <a:ea typeface="Arial Hebrew" charset="-79"/>
              <a:cs typeface="Arial Hebrew" charset="-79"/>
            </a:endParaRPr>
          </a:p>
        </p:txBody>
      </p:sp>
      <p:sp>
        <p:nvSpPr>
          <p:cNvPr id="3" name="Subtitle 2"/>
          <p:cNvSpPr>
            <a:spLocks noGrp="1"/>
          </p:cNvSpPr>
          <p:nvPr>
            <p:ph type="subTitle" idx="1"/>
          </p:nvPr>
        </p:nvSpPr>
        <p:spPr>
          <a:xfrm>
            <a:off x="1523998" y="3341131"/>
            <a:ext cx="9144000" cy="2132390"/>
          </a:xfrm>
        </p:spPr>
        <p:txBody>
          <a:bodyPr>
            <a:normAutofit fontScale="25000" lnSpcReduction="20000"/>
          </a:bodyPr>
          <a:lstStyle/>
          <a:p>
            <a:pPr>
              <a:lnSpc>
                <a:spcPct val="120000"/>
              </a:lnSpc>
            </a:pPr>
            <a:r>
              <a:rPr lang="en-US" sz="10000" dirty="0" smtClean="0">
                <a:latin typeface="+mj-lt"/>
                <a:ea typeface="Arial Unicode MS" charset="0"/>
                <a:cs typeface="Arial Unicode MS" charset="0"/>
              </a:rPr>
              <a:t>Martin Flores</a:t>
            </a:r>
            <a:r>
              <a:rPr lang="en-US" sz="8000" b="0" dirty="0" smtClean="0">
                <a:effectLst/>
                <a:latin typeface="+mj-lt"/>
                <a:ea typeface="Arial Hebrew" charset="-79"/>
                <a:cs typeface="Arial Hebrew" charset="-79"/>
              </a:rPr>
              <a:t/>
            </a:r>
            <a:br>
              <a:rPr lang="en-US" sz="8000" b="0" dirty="0" smtClean="0">
                <a:effectLst/>
                <a:latin typeface="+mj-lt"/>
                <a:ea typeface="Arial Hebrew" charset="-79"/>
                <a:cs typeface="Arial Hebrew" charset="-79"/>
              </a:rPr>
            </a:br>
            <a:r>
              <a:rPr lang="en-US" sz="7200" dirty="0">
                <a:latin typeface="+mj-lt"/>
                <a:ea typeface="Arial Unicode MS" charset="0"/>
                <a:cs typeface="Arial Unicode MS" charset="0"/>
              </a:rPr>
              <a:t>Department of Physics, Arizona State </a:t>
            </a:r>
            <a:r>
              <a:rPr lang="en-US" sz="7200" dirty="0" smtClean="0">
                <a:latin typeface="+mj-lt"/>
                <a:ea typeface="Arial Unicode MS" charset="0"/>
                <a:cs typeface="Arial Unicode MS" charset="0"/>
              </a:rPr>
              <a:t>University</a:t>
            </a:r>
          </a:p>
          <a:p>
            <a:pPr>
              <a:lnSpc>
                <a:spcPct val="120000"/>
              </a:lnSpc>
            </a:pPr>
            <a:endParaRPr lang="en-US" sz="7200" dirty="0" smtClean="0">
              <a:latin typeface="+mj-lt"/>
              <a:ea typeface="Arial Unicode MS" charset="0"/>
              <a:cs typeface="Arial Unicode MS" charset="0"/>
            </a:endParaRPr>
          </a:p>
          <a:p>
            <a:pPr>
              <a:lnSpc>
                <a:spcPct val="120000"/>
              </a:lnSpc>
            </a:pPr>
            <a:r>
              <a:rPr lang="en-US" sz="10000" dirty="0" smtClean="0">
                <a:latin typeface="+mj-lt"/>
                <a:ea typeface="Arial Unicode MS" charset="0"/>
                <a:cs typeface="Arial Unicode MS" charset="0"/>
              </a:rPr>
              <a:t>Dr. </a:t>
            </a:r>
            <a:r>
              <a:rPr lang="en-US" sz="10000" dirty="0" err="1" smtClean="0">
                <a:latin typeface="+mj-lt"/>
                <a:ea typeface="Arial Unicode MS" charset="0"/>
                <a:cs typeface="Arial Unicode MS" charset="0"/>
              </a:rPr>
              <a:t>Sanchayeeta</a:t>
            </a:r>
            <a:r>
              <a:rPr lang="en-US" sz="10000" dirty="0" smtClean="0">
                <a:latin typeface="+mj-lt"/>
                <a:ea typeface="Arial Unicode MS" charset="0"/>
                <a:cs typeface="Arial Unicode MS" charset="0"/>
              </a:rPr>
              <a:t> </a:t>
            </a:r>
            <a:r>
              <a:rPr lang="en-US" sz="10000" dirty="0" err="1" smtClean="0">
                <a:latin typeface="+mj-lt"/>
                <a:ea typeface="Arial Unicode MS" charset="0"/>
                <a:cs typeface="Arial Unicode MS" charset="0"/>
              </a:rPr>
              <a:t>Borthakur</a:t>
            </a:r>
            <a:r>
              <a:rPr lang="en-US" sz="10000" dirty="0" smtClean="0">
                <a:latin typeface="+mj-lt"/>
                <a:ea typeface="Arial Unicode MS" charset="0"/>
                <a:cs typeface="Arial Unicode MS" charset="0"/>
              </a:rPr>
              <a:t> &amp; Chris Dupuis</a:t>
            </a:r>
            <a:r>
              <a:rPr lang="en-US" b="0" dirty="0" smtClean="0">
                <a:effectLst/>
                <a:latin typeface="+mj-lt"/>
                <a:ea typeface="Arial Unicode MS" charset="0"/>
                <a:cs typeface="Arial Unicode MS" charset="0"/>
              </a:rPr>
              <a:t/>
            </a:r>
            <a:br>
              <a:rPr lang="en-US" b="0" dirty="0" smtClean="0">
                <a:effectLst/>
                <a:latin typeface="+mj-lt"/>
                <a:ea typeface="Arial Unicode MS" charset="0"/>
                <a:cs typeface="Arial Unicode MS" charset="0"/>
              </a:rPr>
            </a:br>
            <a:r>
              <a:rPr lang="en-US" sz="7200" dirty="0" smtClean="0">
                <a:latin typeface="+mj-lt"/>
                <a:ea typeface="Arial Unicode MS" charset="0"/>
                <a:cs typeface="Arial Unicode MS" charset="0"/>
              </a:rPr>
              <a:t>School of Earth and Space Exploration, Arizona State University</a:t>
            </a:r>
          </a:p>
          <a:p>
            <a:pPr>
              <a:lnSpc>
                <a:spcPct val="120000"/>
              </a:lnSpc>
            </a:pPr>
            <a:endParaRPr lang="en-US" b="0" dirty="0">
              <a:effectLst/>
              <a:latin typeface="+mj-lt"/>
              <a:ea typeface="Arial Hebrew" charset="-79"/>
              <a:cs typeface="Arial Hebrew" charset="-79"/>
            </a:endParaRPr>
          </a:p>
        </p:txBody>
      </p:sp>
      <p:pic>
        <p:nvPicPr>
          <p:cNvPr id="1026" name="Picture 2" descr="https://lh4.googleusercontent.com/zV8bVkPYtV_893XdNbolG7Ew9KvFFFN-3HHzRoKlo60OOPTe5tjqcJRFAy1XS-38_tPJ5L-BfwH42TOYAkFM8loakdSBUh6nl5sxEp29pTj-gJhaLVwJemjPpgH_L4-CjAp4iEtxF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26"/>
            <a:ext cx="4267200" cy="1270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975" y="5199796"/>
            <a:ext cx="1073468" cy="1105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4.googleusercontent.com/BOT9oZpbdGMEbKHZrQulsQgtjBSLTsqbB-oEYBfpS0chi-3vBOsQDIMvrBBDeVOHD_VZrFZLD1yYArDj1G4-jUt0lRvXC-Wn9XyeQiu3HmKH8S4wJBH6ImdRXfgaG79IK9T7gIMt1Y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6744" y="97345"/>
            <a:ext cx="1660699" cy="13894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65038" y="6496666"/>
            <a:ext cx="4826962" cy="338554"/>
          </a:xfrm>
          <a:prstGeom prst="rect">
            <a:avLst/>
          </a:prstGeom>
        </p:spPr>
        <p:txBody>
          <a:bodyPr wrap="none">
            <a:spAutoFit/>
          </a:bodyPr>
          <a:lstStyle/>
          <a:p>
            <a:r>
              <a:rPr lang="en-US" sz="1600" b="0" i="0" u="none" strike="noStrike" dirty="0" smtClean="0">
                <a:solidFill>
                  <a:schemeClr val="accent4">
                    <a:lumMod val="20000"/>
                    <a:lumOff val="80000"/>
                  </a:schemeClr>
                </a:solidFill>
                <a:effectLst/>
                <a:latin typeface="Cardo" charset="0"/>
              </a:rPr>
              <a:t>Arizona Space Grant Consortium Statewide Symposium</a:t>
            </a:r>
            <a:endParaRPr lang="en-US" sz="1600" dirty="0">
              <a:solidFill>
                <a:schemeClr val="accent4">
                  <a:lumMod val="20000"/>
                  <a:lumOff val="80000"/>
                </a:schemeClr>
              </a:solidFill>
            </a:endParaRPr>
          </a:p>
        </p:txBody>
      </p:sp>
      <p:sp>
        <p:nvSpPr>
          <p:cNvPr id="5" name="Rectangle 4"/>
          <p:cNvSpPr/>
          <p:nvPr/>
        </p:nvSpPr>
        <p:spPr>
          <a:xfrm>
            <a:off x="46495" y="6499433"/>
            <a:ext cx="1388522" cy="338554"/>
          </a:xfrm>
          <a:prstGeom prst="rect">
            <a:avLst/>
          </a:prstGeom>
        </p:spPr>
        <p:txBody>
          <a:bodyPr wrap="none">
            <a:spAutoFit/>
          </a:bodyPr>
          <a:lstStyle/>
          <a:p>
            <a:r>
              <a:rPr lang="en-US" sz="1600" b="0" i="0" u="none" strike="noStrike" dirty="0" smtClean="0">
                <a:solidFill>
                  <a:schemeClr val="accent4">
                    <a:lumMod val="20000"/>
                    <a:lumOff val="80000"/>
                  </a:schemeClr>
                </a:solidFill>
                <a:effectLst/>
                <a:latin typeface="Cardo" charset="0"/>
              </a:rPr>
              <a:t>April </a:t>
            </a:r>
            <a:r>
              <a:rPr lang="en-US" sz="1600" dirty="0" smtClean="0">
                <a:solidFill>
                  <a:schemeClr val="accent4">
                    <a:lumMod val="20000"/>
                    <a:lumOff val="80000"/>
                  </a:schemeClr>
                </a:solidFill>
                <a:latin typeface="Cardo" charset="0"/>
              </a:rPr>
              <a:t>18</a:t>
            </a:r>
            <a:r>
              <a:rPr lang="en-US" sz="1600" b="0" i="0" u="none" strike="noStrike" dirty="0" smtClean="0">
                <a:solidFill>
                  <a:schemeClr val="accent4">
                    <a:lumMod val="20000"/>
                    <a:lumOff val="80000"/>
                  </a:schemeClr>
                </a:solidFill>
                <a:effectLst/>
                <a:latin typeface="Cardo" charset="0"/>
              </a:rPr>
              <a:t>, 2020</a:t>
            </a:r>
            <a:endParaRPr lang="en-US" sz="1600" dirty="0">
              <a:solidFill>
                <a:schemeClr val="accent4">
                  <a:lumMod val="20000"/>
                  <a:lumOff val="80000"/>
                </a:schemeClr>
              </a:solidFill>
            </a:endParaRPr>
          </a:p>
        </p:txBody>
      </p:sp>
    </p:spTree>
    <p:extLst>
      <p:ext uri="{BB962C8B-B14F-4D97-AF65-F5344CB8AC3E}">
        <p14:creationId xmlns:p14="http://schemas.microsoft.com/office/powerpoint/2010/main" val="29568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4945513" y="2734688"/>
            <a:ext cx="2247551" cy="631065"/>
          </a:xfrm>
        </p:spPr>
        <p:txBody>
          <a:bodyPr>
            <a:noAutofit/>
          </a:bodyPr>
          <a:lstStyle/>
          <a:p>
            <a:r>
              <a:rPr lang="en-US" sz="3600" dirty="0" smtClean="0"/>
              <a:t>Thank you!</a:t>
            </a:r>
            <a:endParaRPr lang="en-US" sz="3600" dirty="0">
              <a:latin typeface="Arial Hebrew" charset="-79"/>
              <a:ea typeface="Arial Hebrew" charset="-79"/>
              <a:cs typeface="Arial Hebrew" charset="-79"/>
            </a:endParaRPr>
          </a:p>
        </p:txBody>
      </p:sp>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2368" y="6499433"/>
            <a:ext cx="287258" cy="338554"/>
          </a:xfrm>
          <a:prstGeom prst="rect">
            <a:avLst/>
          </a:prstGeom>
        </p:spPr>
        <p:txBody>
          <a:bodyPr wrap="none">
            <a:spAutoFit/>
          </a:bodyPr>
          <a:lstStyle/>
          <a:p>
            <a:r>
              <a:rPr lang="en-US" sz="1600" dirty="0" smtClean="0">
                <a:solidFill>
                  <a:schemeClr val="accent4">
                    <a:lumMod val="20000"/>
                    <a:lumOff val="80000"/>
                  </a:schemeClr>
                </a:solidFill>
                <a:latin typeface="Cardo" charset="0"/>
              </a:rPr>
              <a:t>9</a:t>
            </a:r>
            <a:endParaRPr lang="en-US" sz="1600" dirty="0">
              <a:solidFill>
                <a:schemeClr val="accent4">
                  <a:lumMod val="20000"/>
                  <a:lumOff val="80000"/>
                </a:schemeClr>
              </a:solidFill>
            </a:endParaRPr>
          </a:p>
        </p:txBody>
      </p:sp>
      <p:sp>
        <p:nvSpPr>
          <p:cNvPr id="8" name="TextBox 7"/>
          <p:cNvSpPr txBox="1"/>
          <p:nvPr/>
        </p:nvSpPr>
        <p:spPr>
          <a:xfrm>
            <a:off x="4555713" y="4671706"/>
            <a:ext cx="3027153" cy="1200329"/>
          </a:xfrm>
          <a:prstGeom prst="rect">
            <a:avLst/>
          </a:prstGeom>
          <a:noFill/>
        </p:spPr>
        <p:txBody>
          <a:bodyPr wrap="square" rtlCol="0">
            <a:spAutoFit/>
          </a:bodyPr>
          <a:lstStyle/>
          <a:p>
            <a:pPr algn="ctr"/>
            <a:r>
              <a:rPr lang="en-US" dirty="0">
                <a:latin typeface="Cambria Math" charset="0"/>
                <a:ea typeface="Cambria Math" charset="0"/>
                <a:cs typeface="Cambria Math" charset="0"/>
              </a:rPr>
              <a:t>Questions? </a:t>
            </a:r>
            <a:endParaRPr lang="en-US" dirty="0" smtClean="0">
              <a:latin typeface="Cambria Math" charset="0"/>
              <a:ea typeface="Cambria Math" charset="0"/>
              <a:cs typeface="Cambria Math" charset="0"/>
            </a:endParaRPr>
          </a:p>
          <a:p>
            <a:pPr algn="ctr"/>
            <a:endParaRPr lang="en-US" b="0" dirty="0" smtClean="0">
              <a:effectLst/>
              <a:latin typeface="Cambria Math" charset="0"/>
              <a:ea typeface="Cambria Math" charset="0"/>
              <a:cs typeface="Cambria Math" charset="0"/>
            </a:endParaRPr>
          </a:p>
          <a:p>
            <a:pPr algn="ctr"/>
            <a:r>
              <a:rPr lang="en-US" b="0" dirty="0" smtClean="0">
                <a:effectLst/>
                <a:latin typeface="Cambria Math" charset="0"/>
                <a:ea typeface="Cambria Math" charset="0"/>
                <a:cs typeface="Cambria Math" charset="0"/>
              </a:rPr>
              <a:t>Martin Flores </a:t>
            </a:r>
          </a:p>
          <a:p>
            <a:pPr algn="ctr"/>
            <a:r>
              <a:rPr lang="en-US" dirty="0" smtClean="0">
                <a:latin typeface="Cambria Math" charset="0"/>
                <a:ea typeface="Cambria Math" charset="0"/>
                <a:cs typeface="Cambria Math" charset="0"/>
              </a:rPr>
              <a:t>maflor36@asu.edu</a:t>
            </a:r>
            <a:endParaRPr lang="en-US" b="0" dirty="0" smtClean="0">
              <a:effectLst/>
              <a:latin typeface="Cambria Math" charset="0"/>
              <a:ea typeface="Cambria Math" charset="0"/>
              <a:cs typeface="Cambria Math" charset="0"/>
            </a:endParaRPr>
          </a:p>
        </p:txBody>
      </p:sp>
    </p:spTree>
    <p:extLst>
      <p:ext uri="{BB962C8B-B14F-4D97-AF65-F5344CB8AC3E}">
        <p14:creationId xmlns:p14="http://schemas.microsoft.com/office/powerpoint/2010/main" val="23320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3303628" y="342904"/>
            <a:ext cx="5584734" cy="685698"/>
          </a:xfrm>
        </p:spPr>
        <p:txBody>
          <a:bodyPr>
            <a:noAutofit/>
          </a:bodyPr>
          <a:lstStyle/>
          <a:p>
            <a:r>
              <a:rPr lang="en-US" sz="3600" dirty="0" err="1" smtClean="0">
                <a:ea typeface="Arial Hebrew" charset="-79"/>
                <a:cs typeface="Arial Hebrew" charset="-79"/>
              </a:rPr>
              <a:t>Circumgalactic</a:t>
            </a:r>
            <a:r>
              <a:rPr lang="en-US" sz="3600" dirty="0" smtClean="0">
                <a:ea typeface="Arial Hebrew" charset="-79"/>
                <a:cs typeface="Arial Hebrew" charset="-79"/>
              </a:rPr>
              <a:t> Medium</a:t>
            </a:r>
            <a:endParaRPr lang="en-US" sz="3600" dirty="0">
              <a:ea typeface="Arial Hebrew" charset="-79"/>
              <a:cs typeface="Arial Hebrew" charset="-79"/>
            </a:endParaRPr>
          </a:p>
        </p:txBody>
      </p:sp>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2368" y="6499433"/>
            <a:ext cx="287258" cy="338554"/>
          </a:xfrm>
          <a:prstGeom prst="rect">
            <a:avLst/>
          </a:prstGeom>
        </p:spPr>
        <p:txBody>
          <a:bodyPr wrap="none">
            <a:spAutoFit/>
          </a:bodyPr>
          <a:lstStyle/>
          <a:p>
            <a:r>
              <a:rPr lang="en-US" sz="1600" dirty="0" smtClean="0">
                <a:solidFill>
                  <a:schemeClr val="accent4">
                    <a:lumMod val="20000"/>
                    <a:lumOff val="80000"/>
                  </a:schemeClr>
                </a:solidFill>
                <a:latin typeface="Cardo" charset="0"/>
              </a:rPr>
              <a:t>1</a:t>
            </a:r>
            <a:endParaRPr lang="en-US" sz="1600" dirty="0">
              <a:solidFill>
                <a:schemeClr val="accent4">
                  <a:lumMod val="20000"/>
                  <a:lumOff val="8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71" y="2050797"/>
            <a:ext cx="6877318" cy="3512071"/>
          </a:xfrm>
          <a:prstGeom prst="rect">
            <a:avLst/>
          </a:prstGeom>
        </p:spPr>
      </p:pic>
      <p:sp>
        <p:nvSpPr>
          <p:cNvPr id="8" name="TextBox 7"/>
          <p:cNvSpPr txBox="1"/>
          <p:nvPr/>
        </p:nvSpPr>
        <p:spPr>
          <a:xfrm>
            <a:off x="1795886" y="1589132"/>
            <a:ext cx="4796418" cy="923330"/>
          </a:xfrm>
          <a:prstGeom prst="rect">
            <a:avLst/>
          </a:prstGeom>
          <a:noFill/>
        </p:spPr>
        <p:txBody>
          <a:bodyPr wrap="square" rtlCol="0">
            <a:spAutoFit/>
          </a:bodyPr>
          <a:lstStyle/>
          <a:p>
            <a:pPr>
              <a:lnSpc>
                <a:spcPct val="150000"/>
              </a:lnSpc>
            </a:pPr>
            <a:r>
              <a:rPr lang="en-US" dirty="0" smtClean="0">
                <a:latin typeface="Cambria Math" charset="0"/>
                <a:ea typeface="Cambria Math" charset="0"/>
                <a:cs typeface="Cambria Math" charset="0"/>
              </a:rPr>
              <a:t>                NGC 5055 (same scale)</a:t>
            </a:r>
          </a:p>
          <a:p>
            <a:pPr>
              <a:lnSpc>
                <a:spcPct val="150000"/>
              </a:lnSpc>
            </a:pPr>
            <a:r>
              <a:rPr lang="en-US" dirty="0" smtClean="0">
                <a:solidFill>
                  <a:schemeClr val="bg1"/>
                </a:solidFill>
                <a:latin typeface="Cambria Math" charset="0"/>
                <a:ea typeface="Cambria Math" charset="0"/>
                <a:cs typeface="Cambria Math" charset="0"/>
              </a:rPr>
              <a:t>Optical                                               Radio, 21 cm </a:t>
            </a:r>
            <a:endParaRPr lang="en-US" dirty="0">
              <a:solidFill>
                <a:schemeClr val="bg1"/>
              </a:solidFill>
              <a:latin typeface="Cambria Math" charset="0"/>
              <a:ea typeface="Cambria Math" charset="0"/>
              <a:cs typeface="Cambria Math" charset="0"/>
            </a:endParaRPr>
          </a:p>
        </p:txBody>
      </p:sp>
      <p:sp>
        <p:nvSpPr>
          <p:cNvPr id="13" name="TextBox 12"/>
          <p:cNvSpPr txBox="1"/>
          <p:nvPr/>
        </p:nvSpPr>
        <p:spPr>
          <a:xfrm>
            <a:off x="5676860" y="5548284"/>
            <a:ext cx="1704826" cy="307777"/>
          </a:xfrm>
          <a:prstGeom prst="rect">
            <a:avLst/>
          </a:prstGeom>
          <a:noFill/>
        </p:spPr>
        <p:txBody>
          <a:bodyPr wrap="none" rtlCol="0">
            <a:spAutoFit/>
          </a:bodyPr>
          <a:lstStyle/>
          <a:p>
            <a:r>
              <a:rPr lang="en-US" sz="1400" dirty="0" err="1" smtClean="0">
                <a:solidFill>
                  <a:schemeClr val="tx1">
                    <a:lumMod val="85000"/>
                    <a:lumOff val="15000"/>
                  </a:schemeClr>
                </a:solidFill>
                <a:latin typeface="Cambria Math" charset="0"/>
                <a:ea typeface="Cambria Math" charset="0"/>
                <a:cs typeface="Cambria Math" charset="0"/>
              </a:rPr>
              <a:t>Battaglia</a:t>
            </a:r>
            <a:r>
              <a:rPr lang="en-US" sz="1400" dirty="0" smtClean="0">
                <a:solidFill>
                  <a:schemeClr val="tx1">
                    <a:lumMod val="85000"/>
                    <a:lumOff val="15000"/>
                  </a:schemeClr>
                </a:solidFill>
                <a:latin typeface="Cambria Math" charset="0"/>
                <a:ea typeface="Cambria Math" charset="0"/>
                <a:cs typeface="Cambria Math" charset="0"/>
              </a:rPr>
              <a:t> et al. 2005</a:t>
            </a:r>
            <a:endParaRPr lang="en-US" sz="1400" dirty="0">
              <a:solidFill>
                <a:schemeClr val="tx1">
                  <a:lumMod val="85000"/>
                  <a:lumOff val="15000"/>
                </a:schemeClr>
              </a:solidFill>
              <a:latin typeface="Cambria Math" charset="0"/>
              <a:ea typeface="Cambria Math" charset="0"/>
              <a:cs typeface="Cambria Math" charset="0"/>
            </a:endParaRPr>
          </a:p>
        </p:txBody>
      </p:sp>
      <p:sp>
        <p:nvSpPr>
          <p:cNvPr id="10" name="TextBox 9"/>
          <p:cNvSpPr txBox="1"/>
          <p:nvPr/>
        </p:nvSpPr>
        <p:spPr>
          <a:xfrm>
            <a:off x="7589612" y="1947011"/>
            <a:ext cx="4101931" cy="1477328"/>
          </a:xfrm>
          <a:prstGeom prst="rect">
            <a:avLst/>
          </a:prstGeom>
          <a:noFill/>
        </p:spPr>
        <p:txBody>
          <a:bodyPr wrap="square" rtlCol="0">
            <a:spAutoFit/>
          </a:bodyPr>
          <a:lstStyle/>
          <a:p>
            <a:pPr marL="285750" indent="-285750">
              <a:buFont typeface="Arial" charset="0"/>
              <a:buChar char="•"/>
            </a:pPr>
            <a:r>
              <a:rPr lang="en-US" dirty="0" smtClean="0">
                <a:latin typeface="Cambria Math" charset="0"/>
                <a:ea typeface="Cambria Math" charset="0"/>
                <a:cs typeface="Cambria Math" charset="0"/>
              </a:rPr>
              <a:t>Generally contains as much mass as stars</a:t>
            </a:r>
          </a:p>
          <a:p>
            <a:pPr marL="285750" indent="-285750">
              <a:buFont typeface="Arial" charset="0"/>
              <a:buChar char="•"/>
            </a:pPr>
            <a:endParaRPr lang="en-US" dirty="0" smtClean="0">
              <a:effectLst/>
            </a:endParaRPr>
          </a:p>
          <a:p>
            <a:pPr marL="285750" indent="-285750">
              <a:buFont typeface="Arial" charset="0"/>
              <a:buChar char="•"/>
            </a:pPr>
            <a:r>
              <a:rPr lang="en-US" dirty="0" smtClean="0">
                <a:latin typeface="Cambria Math" charset="0"/>
                <a:ea typeface="Cambria Math" charset="0"/>
                <a:cs typeface="Cambria Math" charset="0"/>
              </a:rPr>
              <a:t>Influence on galaxy formation is still not fully understood.</a:t>
            </a:r>
            <a:endParaRPr lang="en-US" dirty="0">
              <a:latin typeface="Cambria Math" charset="0"/>
              <a:ea typeface="Cambria Math" charset="0"/>
              <a:cs typeface="Cambria Math" charset="0"/>
            </a:endParaRPr>
          </a:p>
        </p:txBody>
      </p:sp>
    </p:spTree>
    <p:extLst>
      <p:ext uri="{BB962C8B-B14F-4D97-AF65-F5344CB8AC3E}">
        <p14:creationId xmlns:p14="http://schemas.microsoft.com/office/powerpoint/2010/main" val="181369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3472780" y="360769"/>
            <a:ext cx="5246433" cy="685698"/>
          </a:xfrm>
        </p:spPr>
        <p:txBody>
          <a:bodyPr>
            <a:noAutofit/>
          </a:bodyPr>
          <a:lstStyle/>
          <a:p>
            <a:r>
              <a:rPr lang="en-US" sz="3600" dirty="0" smtClean="0">
                <a:ea typeface="Arial Hebrew" charset="-79"/>
                <a:cs typeface="Arial Hebrew" charset="-79"/>
              </a:rPr>
              <a:t>Probing the Gas Reservoirs</a:t>
            </a:r>
            <a:endParaRPr lang="en-US" sz="3600" dirty="0">
              <a:ea typeface="Arial Hebrew" charset="-79"/>
              <a:cs typeface="Arial Hebrew" charset="-79"/>
            </a:endParaRPr>
          </a:p>
        </p:txBody>
      </p:sp>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2368" y="6499433"/>
            <a:ext cx="287258" cy="338554"/>
          </a:xfrm>
          <a:prstGeom prst="rect">
            <a:avLst/>
          </a:prstGeom>
        </p:spPr>
        <p:txBody>
          <a:bodyPr wrap="none">
            <a:spAutoFit/>
          </a:bodyPr>
          <a:lstStyle/>
          <a:p>
            <a:r>
              <a:rPr lang="en-US" sz="1600" b="0" i="0" u="none" strike="noStrike" dirty="0" smtClean="0">
                <a:solidFill>
                  <a:schemeClr val="accent4">
                    <a:lumMod val="20000"/>
                    <a:lumOff val="80000"/>
                  </a:schemeClr>
                </a:solidFill>
                <a:effectLst/>
                <a:latin typeface="Cardo" charset="0"/>
              </a:rPr>
              <a:t>2</a:t>
            </a:r>
            <a:endParaRPr lang="en-US" sz="1600" dirty="0">
              <a:solidFill>
                <a:schemeClr val="accent4">
                  <a:lumMod val="20000"/>
                  <a:lumOff val="80000"/>
                </a:schemeClr>
              </a:solidFill>
            </a:endParaRPr>
          </a:p>
        </p:txBody>
      </p:sp>
      <p:sp>
        <p:nvSpPr>
          <p:cNvPr id="13" name="TextBox 12"/>
          <p:cNvSpPr txBox="1"/>
          <p:nvPr/>
        </p:nvSpPr>
        <p:spPr>
          <a:xfrm>
            <a:off x="2631688" y="5429466"/>
            <a:ext cx="4400553" cy="307777"/>
          </a:xfrm>
          <a:prstGeom prst="rect">
            <a:avLst/>
          </a:prstGeom>
          <a:noFill/>
        </p:spPr>
        <p:txBody>
          <a:bodyPr wrap="square" rtlCol="0">
            <a:spAutoFit/>
          </a:bodyPr>
          <a:lstStyle/>
          <a:p>
            <a:r>
              <a:rPr lang="en-US" sz="1400" dirty="0" smtClean="0">
                <a:latin typeface="Cambria Math" charset="0"/>
                <a:ea typeface="Cambria Math" charset="0"/>
                <a:cs typeface="Cambria Math" charset="0"/>
              </a:rPr>
              <a:t>Illustration from </a:t>
            </a:r>
            <a:r>
              <a:rPr lang="en-US" sz="1400" dirty="0" err="1" smtClean="0">
                <a:latin typeface="Cambria Math" charset="0"/>
                <a:ea typeface="Cambria Math" charset="0"/>
                <a:cs typeface="Cambria Math" charset="0"/>
              </a:rPr>
              <a:t>Tumlinson</a:t>
            </a:r>
            <a:r>
              <a:rPr lang="en-US" sz="1400" dirty="0" smtClean="0">
                <a:latin typeface="Cambria Math" charset="0"/>
                <a:ea typeface="Cambria Math" charset="0"/>
                <a:cs typeface="Cambria Math" charset="0"/>
              </a:rPr>
              <a:t>, </a:t>
            </a:r>
            <a:r>
              <a:rPr lang="en-US" sz="1400" dirty="0" err="1" smtClean="0">
                <a:latin typeface="Cambria Math" charset="0"/>
                <a:ea typeface="Cambria Math" charset="0"/>
                <a:cs typeface="Cambria Math" charset="0"/>
              </a:rPr>
              <a:t>Peeples</a:t>
            </a:r>
            <a:r>
              <a:rPr lang="en-US" sz="1400" dirty="0" smtClean="0">
                <a:latin typeface="Cambria Math" charset="0"/>
                <a:ea typeface="Cambria Math" charset="0"/>
                <a:cs typeface="Cambria Math" charset="0"/>
              </a:rPr>
              <a:t>, </a:t>
            </a:r>
            <a:r>
              <a:rPr lang="en-US" sz="1400" dirty="0" err="1" smtClean="0">
                <a:latin typeface="Cambria Math" charset="0"/>
                <a:ea typeface="Cambria Math" charset="0"/>
                <a:cs typeface="Cambria Math" charset="0"/>
              </a:rPr>
              <a:t>Werk</a:t>
            </a:r>
            <a:r>
              <a:rPr lang="en-US" sz="1400" dirty="0" smtClean="0">
                <a:latin typeface="Cambria Math" charset="0"/>
                <a:ea typeface="Cambria Math" charset="0"/>
                <a:cs typeface="Cambria Math" charset="0"/>
              </a:rPr>
              <a:t> 2017 ARAA</a:t>
            </a:r>
            <a:endParaRPr lang="en-US" sz="1400" dirty="0">
              <a:latin typeface="Cambria Math" charset="0"/>
              <a:ea typeface="Cambria Math" charset="0"/>
              <a:cs typeface="Cambria Math" charset="0"/>
            </a:endParaRPr>
          </a:p>
        </p:txBody>
      </p:sp>
      <p:pic>
        <p:nvPicPr>
          <p:cNvPr id="2052" name="Picture 4" descr="https://www.sciencenews.org/sites/default/files/2018/07/072118_cgm_inl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85" y="1599681"/>
            <a:ext cx="6387256" cy="38498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457" y="1484915"/>
            <a:ext cx="3942271" cy="360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4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5801877" y="326786"/>
            <a:ext cx="5282098" cy="685698"/>
          </a:xfrm>
        </p:spPr>
        <p:txBody>
          <a:bodyPr>
            <a:noAutofit/>
          </a:bodyPr>
          <a:lstStyle/>
          <a:p>
            <a:r>
              <a:rPr lang="en-US" sz="3600" smtClean="0">
                <a:ea typeface="Arial Hebrew" charset="-79"/>
                <a:cs typeface="Arial Hebrew" charset="-79"/>
              </a:rPr>
              <a:t>Probing the Gas Reservoirs</a:t>
            </a:r>
            <a:endParaRPr lang="en-US" sz="3600" dirty="0">
              <a:ea typeface="Arial Hebrew" charset="-79"/>
              <a:cs typeface="Arial Hebrew" charset="-79"/>
            </a:endParaRPr>
          </a:p>
        </p:txBody>
      </p:sp>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2368" y="6499433"/>
            <a:ext cx="287258" cy="338554"/>
          </a:xfrm>
          <a:prstGeom prst="rect">
            <a:avLst/>
          </a:prstGeom>
        </p:spPr>
        <p:txBody>
          <a:bodyPr wrap="none">
            <a:spAutoFit/>
          </a:bodyPr>
          <a:lstStyle/>
          <a:p>
            <a:r>
              <a:rPr lang="en-US" sz="1600" dirty="0" smtClean="0">
                <a:solidFill>
                  <a:schemeClr val="accent4">
                    <a:lumMod val="20000"/>
                    <a:lumOff val="80000"/>
                  </a:schemeClr>
                </a:solidFill>
                <a:latin typeface="Cardo" charset="0"/>
              </a:rPr>
              <a:t>3</a:t>
            </a:r>
            <a:endParaRPr lang="en-US" sz="1600" dirty="0">
              <a:solidFill>
                <a:schemeClr val="accent4">
                  <a:lumMod val="20000"/>
                  <a:lumOff val="80000"/>
                </a:schemeClr>
              </a:solidFill>
            </a:endParaRPr>
          </a:p>
        </p:txBody>
      </p:sp>
      <p:sp>
        <p:nvSpPr>
          <p:cNvPr id="8" name="TextBox 7"/>
          <p:cNvSpPr txBox="1"/>
          <p:nvPr/>
        </p:nvSpPr>
        <p:spPr>
          <a:xfrm>
            <a:off x="425935" y="105714"/>
            <a:ext cx="1902596" cy="369332"/>
          </a:xfrm>
          <a:prstGeom prst="rect">
            <a:avLst/>
          </a:prstGeom>
          <a:noFill/>
        </p:spPr>
        <p:txBody>
          <a:bodyPr wrap="square" rtlCol="0">
            <a:spAutoFit/>
          </a:bodyPr>
          <a:lstStyle/>
          <a:p>
            <a:r>
              <a:rPr lang="en-US" dirty="0" smtClean="0">
                <a:latin typeface="+mj-lt"/>
                <a:ea typeface="Arial Hebrew" charset="-79"/>
                <a:cs typeface="Arial Hebrew" charset="-79"/>
              </a:rPr>
              <a:t>Arecibo Telescope</a:t>
            </a:r>
            <a:endParaRPr lang="en-US" dirty="0">
              <a:latin typeface="+mj-lt"/>
              <a:ea typeface="Arial Hebrew" charset="-79"/>
              <a:cs typeface="Arial Hebrew" charset="-79"/>
            </a:endParaRPr>
          </a:p>
        </p:txBody>
      </p:sp>
      <p:sp>
        <p:nvSpPr>
          <p:cNvPr id="13" name="TextBox 12"/>
          <p:cNvSpPr txBox="1"/>
          <p:nvPr/>
        </p:nvSpPr>
        <p:spPr>
          <a:xfrm>
            <a:off x="3066220" y="3126402"/>
            <a:ext cx="1660326" cy="307777"/>
          </a:xfrm>
          <a:prstGeom prst="rect">
            <a:avLst/>
          </a:prstGeom>
          <a:noFill/>
        </p:spPr>
        <p:txBody>
          <a:bodyPr wrap="none" rtlCol="0">
            <a:spAutoFit/>
          </a:bodyPr>
          <a:lstStyle/>
          <a:p>
            <a:r>
              <a:rPr lang="en-US" sz="1400" dirty="0" smtClean="0">
                <a:solidFill>
                  <a:schemeClr val="tx1">
                    <a:lumMod val="85000"/>
                    <a:lumOff val="15000"/>
                  </a:schemeClr>
                </a:solidFill>
                <a:latin typeface="+mj-lt"/>
                <a:ea typeface="Arial Hebrew" charset="-79"/>
                <a:cs typeface="Arial Hebrew" charset="-79"/>
              </a:rPr>
              <a:t>by Mark Williamson</a:t>
            </a:r>
            <a:endParaRPr lang="en-US" sz="1400" dirty="0">
              <a:solidFill>
                <a:schemeClr val="tx1">
                  <a:lumMod val="85000"/>
                  <a:lumOff val="15000"/>
                </a:schemeClr>
              </a:solidFill>
              <a:latin typeface="+mj-lt"/>
              <a:ea typeface="Arial Hebrew" charset="-79"/>
              <a:cs typeface="Arial Hebrew" charset="-79"/>
            </a:endParaRPr>
          </a:p>
        </p:txBody>
      </p:sp>
      <p:sp>
        <p:nvSpPr>
          <p:cNvPr id="10" name="TextBox 9"/>
          <p:cNvSpPr txBox="1"/>
          <p:nvPr/>
        </p:nvSpPr>
        <p:spPr>
          <a:xfrm>
            <a:off x="5057698" y="1211822"/>
            <a:ext cx="6563011" cy="2308324"/>
          </a:xfrm>
          <a:prstGeom prst="rect">
            <a:avLst/>
          </a:prstGeom>
          <a:noFill/>
        </p:spPr>
        <p:txBody>
          <a:bodyPr wrap="square" rtlCol="0">
            <a:spAutoFit/>
          </a:bodyPr>
          <a:lstStyle/>
          <a:p>
            <a:pPr marL="285750" indent="-285750">
              <a:buFont typeface="Arial" charset="0"/>
              <a:buChar char="•"/>
            </a:pPr>
            <a:r>
              <a:rPr lang="en-US" sz="2400" dirty="0" smtClean="0">
                <a:latin typeface="+mj-lt"/>
              </a:rPr>
              <a:t>ISM data gathered with the GBT and Arecibo telescope (HI 21cm emission</a:t>
            </a:r>
            <a:r>
              <a:rPr lang="en-US" sz="2400" dirty="0" smtClean="0">
                <a:latin typeface="+mj-lt"/>
              </a:rPr>
              <a:t>)</a:t>
            </a:r>
            <a:endParaRPr lang="en-US" sz="2400" dirty="0" smtClean="0">
              <a:latin typeface="+mj-lt"/>
            </a:endParaRPr>
          </a:p>
          <a:p>
            <a:pPr marL="285750" indent="-285750">
              <a:buFont typeface="Arial" charset="0"/>
              <a:buChar char="•"/>
            </a:pPr>
            <a:r>
              <a:rPr lang="en-US" sz="2400" dirty="0" smtClean="0">
                <a:latin typeface="+mj-lt"/>
              </a:rPr>
              <a:t>Ly</a:t>
            </a:r>
            <a:r>
              <a:rPr lang="el-GR" sz="2400" dirty="0" smtClean="0">
                <a:latin typeface="+mj-lt"/>
              </a:rPr>
              <a:t>α</a:t>
            </a:r>
            <a:r>
              <a:rPr lang="en-US" sz="2400" dirty="0" smtClean="0">
                <a:latin typeface="+mj-lt"/>
              </a:rPr>
              <a:t> absorption </a:t>
            </a:r>
            <a:r>
              <a:rPr lang="en-US" sz="2400" dirty="0" smtClean="0">
                <a:latin typeface="+mj-lt"/>
              </a:rPr>
              <a:t>sample obtained </a:t>
            </a:r>
            <a:r>
              <a:rPr lang="en-US" sz="2400" dirty="0" smtClean="0">
                <a:latin typeface="+mj-lt"/>
              </a:rPr>
              <a:t>from the Hubble Space Telescope program </a:t>
            </a:r>
            <a:r>
              <a:rPr lang="en-US" sz="2400" dirty="0" smtClean="0">
                <a:latin typeface="+mj-lt"/>
              </a:rPr>
              <a:t>COS-Dwarfs</a:t>
            </a:r>
            <a:endParaRPr lang="en-US" sz="2400" dirty="0" smtClean="0">
              <a:latin typeface="+mj-lt"/>
            </a:endParaRPr>
          </a:p>
          <a:p>
            <a:pPr marL="285750" indent="-285750">
              <a:buFont typeface="Arial" charset="0"/>
              <a:buChar char="•"/>
            </a:pPr>
            <a:endParaRPr lang="en-US" sz="2400" dirty="0" smtClean="0">
              <a:latin typeface="+mj-lt"/>
            </a:endParaRPr>
          </a:p>
          <a:p>
            <a:pPr marL="285750" indent="-285750">
              <a:buFont typeface="Arial" charset="0"/>
              <a:buChar char="•"/>
            </a:pPr>
            <a:endParaRPr lang="en-US" sz="2400" dirty="0"/>
          </a:p>
        </p:txBody>
      </p:sp>
      <p:pic>
        <p:nvPicPr>
          <p:cNvPr id="4098" name="Picture 2" descr="he Arecibo Observatory in Puerto R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36" y="450481"/>
            <a:ext cx="4300610" cy="27022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0737" t="30048" b="10279"/>
          <a:stretch/>
        </p:blipFill>
        <p:spPr bwMode="auto">
          <a:xfrm>
            <a:off x="425936" y="3507674"/>
            <a:ext cx="4300610" cy="27022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44812" y="6185478"/>
            <a:ext cx="1181734" cy="307777"/>
          </a:xfrm>
          <a:prstGeom prst="rect">
            <a:avLst/>
          </a:prstGeom>
          <a:noFill/>
        </p:spPr>
        <p:txBody>
          <a:bodyPr wrap="none" rtlCol="0">
            <a:spAutoFit/>
          </a:bodyPr>
          <a:lstStyle/>
          <a:p>
            <a:r>
              <a:rPr lang="en-US" sz="1400" dirty="0" smtClean="0">
                <a:solidFill>
                  <a:schemeClr val="tx1">
                    <a:lumMod val="85000"/>
                    <a:lumOff val="15000"/>
                  </a:schemeClr>
                </a:solidFill>
                <a:latin typeface="+mj-lt"/>
                <a:ea typeface="Arial Hebrew" charset="-79"/>
                <a:cs typeface="Arial Hebrew" charset="-79"/>
              </a:rPr>
              <a:t>by Eric </a:t>
            </a:r>
            <a:r>
              <a:rPr lang="en-US" sz="1400" dirty="0" err="1" smtClean="0">
                <a:solidFill>
                  <a:schemeClr val="tx1">
                    <a:lumMod val="85000"/>
                    <a:lumOff val="15000"/>
                  </a:schemeClr>
                </a:solidFill>
                <a:latin typeface="+mj-lt"/>
                <a:ea typeface="Arial Hebrew" charset="-79"/>
                <a:cs typeface="Arial Hebrew" charset="-79"/>
              </a:rPr>
              <a:t>Purcel</a:t>
            </a:r>
            <a:endParaRPr lang="en-US" sz="1400" dirty="0">
              <a:solidFill>
                <a:schemeClr val="tx1">
                  <a:lumMod val="85000"/>
                  <a:lumOff val="15000"/>
                </a:schemeClr>
              </a:solidFill>
              <a:latin typeface="+mj-lt"/>
              <a:ea typeface="Arial Hebrew" charset="-79"/>
              <a:cs typeface="Arial Hebrew" charset="-79"/>
            </a:endParaRPr>
          </a:p>
        </p:txBody>
      </p:sp>
      <p:sp>
        <p:nvSpPr>
          <p:cNvPr id="14" name="TextBox 13"/>
          <p:cNvSpPr txBox="1"/>
          <p:nvPr/>
        </p:nvSpPr>
        <p:spPr>
          <a:xfrm>
            <a:off x="425935" y="3180563"/>
            <a:ext cx="2446053" cy="369332"/>
          </a:xfrm>
          <a:prstGeom prst="rect">
            <a:avLst/>
          </a:prstGeom>
          <a:noFill/>
        </p:spPr>
        <p:txBody>
          <a:bodyPr wrap="square" rtlCol="0">
            <a:spAutoFit/>
          </a:bodyPr>
          <a:lstStyle/>
          <a:p>
            <a:r>
              <a:rPr lang="en-US" dirty="0" smtClean="0">
                <a:latin typeface="+mj-lt"/>
                <a:ea typeface="Arial Hebrew" charset="-79"/>
                <a:cs typeface="Arial Hebrew" charset="-79"/>
              </a:rPr>
              <a:t>Green Bank Telescope</a:t>
            </a:r>
            <a:endParaRPr lang="en-US" dirty="0">
              <a:latin typeface="+mj-lt"/>
              <a:ea typeface="Arial Hebrew" charset="-79"/>
              <a:cs typeface="Arial Hebrew" charset="-79"/>
            </a:endParaRPr>
          </a:p>
        </p:txBody>
      </p:sp>
    </p:spTree>
    <p:extLst>
      <p:ext uri="{BB962C8B-B14F-4D97-AF65-F5344CB8AC3E}">
        <p14:creationId xmlns:p14="http://schemas.microsoft.com/office/powerpoint/2010/main" val="43421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3303628" y="93451"/>
            <a:ext cx="5584734" cy="685698"/>
          </a:xfrm>
        </p:spPr>
        <p:txBody>
          <a:bodyPr>
            <a:noAutofit/>
          </a:bodyPr>
          <a:lstStyle/>
          <a:p>
            <a:r>
              <a:rPr lang="en-US" sz="3600" dirty="0" smtClean="0">
                <a:ea typeface="Arial Hebrew" charset="-79"/>
                <a:cs typeface="Arial Hebrew" charset="-79"/>
              </a:rPr>
              <a:t>Data Reduction</a:t>
            </a:r>
            <a:endParaRPr lang="en-US" sz="3600" dirty="0">
              <a:ea typeface="Arial Hebrew" charset="-79"/>
              <a:cs typeface="Arial Hebrew" charset="-79"/>
            </a:endParaRPr>
          </a:p>
        </p:txBody>
      </p:sp>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2368" y="6499433"/>
            <a:ext cx="287258" cy="338554"/>
          </a:xfrm>
          <a:prstGeom prst="rect">
            <a:avLst/>
          </a:prstGeom>
        </p:spPr>
        <p:txBody>
          <a:bodyPr wrap="none">
            <a:spAutoFit/>
          </a:bodyPr>
          <a:lstStyle/>
          <a:p>
            <a:r>
              <a:rPr lang="en-US" sz="1600" dirty="0" smtClean="0">
                <a:solidFill>
                  <a:schemeClr val="accent4">
                    <a:lumMod val="20000"/>
                    <a:lumOff val="80000"/>
                  </a:schemeClr>
                </a:solidFill>
                <a:latin typeface="Cardo" charset="0"/>
              </a:rPr>
              <a:t>4</a:t>
            </a:r>
            <a:endParaRPr lang="en-US" sz="1600" dirty="0">
              <a:solidFill>
                <a:schemeClr val="accent4">
                  <a:lumMod val="20000"/>
                  <a:lumOff val="80000"/>
                </a:schemeClr>
              </a:solidFill>
            </a:endParaRPr>
          </a:p>
        </p:txBody>
      </p:sp>
      <mc:AlternateContent xmlns:mc="http://schemas.openxmlformats.org/markup-compatibility/2006">
        <mc:Choice xmlns:a14="http://schemas.microsoft.com/office/drawing/2010/main" Requires="a14">
          <p:sp>
            <p:nvSpPr>
              <p:cNvPr id="10" name="TextBox 9"/>
              <p:cNvSpPr txBox="1"/>
              <p:nvPr/>
            </p:nvSpPr>
            <p:spPr>
              <a:xfrm>
                <a:off x="980352" y="5622204"/>
                <a:ext cx="6244389" cy="67531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Times New Roman" panose="02020603050405020304" pitchFamily="18" charset="0"/>
                        </a:rPr>
                        <m:t>𝑀</m:t>
                      </m:r>
                      <m:d>
                        <m:dPr>
                          <m:ctrlPr>
                            <a:rPr lang="en-US" i="1" dirty="0">
                              <a:latin typeface="Cambria Math"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𝐻𝐼</m:t>
                          </m:r>
                        </m:e>
                      </m:d>
                      <m:r>
                        <a:rPr lang="en-US" i="1" dirty="0">
                          <a:latin typeface="Cambria Math" panose="02040503050406030204" pitchFamily="18" charset="0"/>
                          <a:cs typeface="Times New Roman" panose="02020603050405020304" pitchFamily="18" charset="0"/>
                        </a:rPr>
                        <m:t>=2.36×</m:t>
                      </m:r>
                      <m:sSup>
                        <m:sSupPr>
                          <m:ctrlPr>
                            <a:rPr lang="en-US" i="1" dirty="0">
                              <a:latin typeface="Cambria Math" charset="0"/>
                              <a:cs typeface="Times New Roman" panose="02020603050405020304" pitchFamily="18" charset="0"/>
                            </a:rPr>
                          </m:ctrlPr>
                        </m:sSupPr>
                        <m:e>
                          <m:r>
                            <a:rPr lang="en-US" i="1" dirty="0">
                              <a:latin typeface="Cambria Math" panose="02040503050406030204" pitchFamily="18" charset="0"/>
                              <a:cs typeface="Times New Roman" panose="02020603050405020304" pitchFamily="18" charset="0"/>
                            </a:rPr>
                            <m:t>10</m:t>
                          </m:r>
                        </m:e>
                        <m:sup>
                          <m:r>
                            <a:rPr lang="en-US" i="1" dirty="0">
                              <a:latin typeface="Cambria Math" panose="02040503050406030204" pitchFamily="18" charset="0"/>
                              <a:cs typeface="Times New Roman" panose="02020603050405020304" pitchFamily="18" charset="0"/>
                            </a:rPr>
                            <m:t>5</m:t>
                          </m:r>
                        </m:sup>
                      </m:sSup>
                      <m:sSup>
                        <m:sSupPr>
                          <m:ctrlPr>
                            <a:rPr lang="en-US" i="1" dirty="0">
                              <a:latin typeface="Cambria Math" charset="0"/>
                              <a:cs typeface="Times New Roman" panose="02020603050405020304" pitchFamily="18" charset="0"/>
                            </a:rPr>
                          </m:ctrlPr>
                        </m:sSupPr>
                        <m:e>
                          <m:r>
                            <a:rPr lang="en-US" i="1" dirty="0">
                              <a:latin typeface="Cambria Math" panose="02040503050406030204" pitchFamily="18" charset="0"/>
                              <a:cs typeface="Times New Roman" panose="02020603050405020304" pitchFamily="18" charset="0"/>
                            </a:rPr>
                            <m:t>𝐷</m:t>
                          </m:r>
                        </m:e>
                        <m:sup>
                          <m:r>
                            <a:rPr lang="en-US" i="1" dirty="0">
                              <a:latin typeface="Cambria Math" panose="02040503050406030204" pitchFamily="18" charset="0"/>
                              <a:cs typeface="Times New Roman" panose="02020603050405020304" pitchFamily="18" charset="0"/>
                            </a:rPr>
                            <m:t>2</m:t>
                          </m:r>
                        </m:sup>
                      </m:sSup>
                      <m:r>
                        <a:rPr lang="en-US" i="1" dirty="0">
                          <a:latin typeface="Cambria Math" charset="0"/>
                          <a:cs typeface="Times New Roman" panose="02020603050405020304" pitchFamily="18" charset="0"/>
                        </a:rPr>
                        <m:t>∫</m:t>
                      </m:r>
                      <m:r>
                        <a:rPr lang="en-US" i="1" dirty="0">
                          <a:latin typeface="Cambria Math" charset="0"/>
                          <a:cs typeface="Times New Roman" panose="02020603050405020304" pitchFamily="18" charset="0"/>
                        </a:rPr>
                        <m:t>𝑆</m:t>
                      </m:r>
                      <m:r>
                        <a:rPr lang="en-US" i="1" dirty="0">
                          <a:latin typeface="Cambria Math" charset="0"/>
                          <a:cs typeface="Times New Roman" panose="02020603050405020304" pitchFamily="18" charset="0"/>
                        </a:rPr>
                        <m:t> </m:t>
                      </m:r>
                      <m:r>
                        <a:rPr lang="en-US" i="1" dirty="0">
                          <a:latin typeface="Cambria Math" charset="0"/>
                          <a:cs typeface="Times New Roman" panose="02020603050405020304" pitchFamily="18" charset="0"/>
                        </a:rPr>
                        <m:t>𝑑𝑣</m:t>
                      </m:r>
                      <m:r>
                        <a:rPr lang="en-US" i="1" dirty="0">
                          <a:latin typeface="Cambria Math" panose="02040503050406030204" pitchFamily="18" charset="0"/>
                          <a:cs typeface="Times New Roman" panose="02020603050405020304" pitchFamily="18" charset="0"/>
                        </a:rPr>
                        <m:t> </m:t>
                      </m:r>
                      <m:r>
                        <a:rPr lang="en-US" i="1" dirty="0">
                          <a:latin typeface="Cambria Math" charset="0"/>
                          <a:cs typeface="Times New Roman" panose="02020603050405020304" pitchFamily="18" charset="0"/>
                        </a:rPr>
                        <m:t>[</m:t>
                      </m:r>
                      <m:sSub>
                        <m:sSubPr>
                          <m:ctrlPr>
                            <a:rPr lang="en-US" i="1" dirty="0">
                              <a:latin typeface="Cambria Math" charset="0"/>
                              <a:cs typeface="Times New Roman" panose="02020603050405020304" pitchFamily="18" charset="0"/>
                            </a:rPr>
                          </m:ctrlPr>
                        </m:sSubPr>
                        <m:e>
                          <m:r>
                            <a:rPr lang="en-US" i="1" dirty="0">
                              <a:latin typeface="Cambria Math" panose="02040503050406030204" pitchFamily="18" charset="0"/>
                              <a:cs typeface="Times New Roman" panose="02020603050405020304" pitchFamily="18" charset="0"/>
                            </a:rPr>
                            <m:t>𝑀</m:t>
                          </m:r>
                        </m:e>
                        <m:sub>
                          <m:r>
                            <a:rPr lang="en-US" i="1" dirty="0">
                              <a:latin typeface="Cambria Math" panose="02040503050406030204" pitchFamily="18" charset="0"/>
                              <a:cs typeface="Times New Roman" panose="02020603050405020304" pitchFamily="18" charset="0"/>
                            </a:rPr>
                            <m:t>⊙</m:t>
                          </m:r>
                        </m:sub>
                      </m:sSub>
                      <m:r>
                        <a:rPr lang="en-US" i="1" dirty="0">
                          <a:latin typeface="Cambria Math" charset="0"/>
                          <a:cs typeface="Times New Roman" panose="02020603050405020304" pitchFamily="18" charset="0"/>
                        </a:rPr>
                        <m:t>]</m:t>
                      </m:r>
                      <m:r>
                        <m:rPr>
                          <m:nor/>
                        </m:rPr>
                        <a:rPr lang="en-US" dirty="0">
                          <a:latin typeface="Times" panose="02020603050405020304" pitchFamily="18" charset="0"/>
                          <a:cs typeface="Times" panose="02020603050405020304" pitchFamily="18" charset="0"/>
                        </a:rPr>
                        <m:t> </m:t>
                      </m:r>
                    </m:oMath>
                  </m:oMathPara>
                </a14:m>
                <a:endParaRPr lang="en-US" dirty="0" smtClean="0">
                  <a:cs typeface="Times New Roman" panose="02020603050405020304" pitchFamily="18" charset="0"/>
                </a:endParaRPr>
              </a:p>
              <a:p>
                <a:pPr algn="ctr"/>
                <a:r>
                  <a:rPr lang="en-US" dirty="0" smtClean="0">
                    <a:latin typeface="Times" panose="02020603050405020304" pitchFamily="18" charset="0"/>
                    <a:cs typeface="Times" panose="02020603050405020304" pitchFamily="18" charset="0"/>
                  </a:rPr>
                  <a:t>(D is the luminosity distance in </a:t>
                </a:r>
                <a:r>
                  <a:rPr lang="en-US" dirty="0" err="1" smtClean="0">
                    <a:latin typeface="Times" panose="02020603050405020304" pitchFamily="18" charset="0"/>
                    <a:cs typeface="Times" panose="02020603050405020304" pitchFamily="18" charset="0"/>
                  </a:rPr>
                  <a:t>Mpc</a:t>
                </a:r>
                <a:r>
                  <a:rPr lang="en-US" dirty="0" smtClean="0">
                    <a:latin typeface="Times" panose="02020603050405020304" pitchFamily="18" charset="0"/>
                    <a:cs typeface="Times" panose="02020603050405020304" pitchFamily="18" charset="0"/>
                  </a:rPr>
                  <a:t> and </a:t>
                </a:r>
                <a:r>
                  <a:rPr lang="en-US" dirty="0" smtClean="0">
                    <a:latin typeface="Times" panose="02020603050405020304" pitchFamily="18" charset="0"/>
                    <a:cs typeface="Times" panose="02020603050405020304" pitchFamily="18" charset="0"/>
                  </a:rPr>
                  <a:t>S </a:t>
                </a:r>
                <a:r>
                  <a:rPr lang="en-US" dirty="0" smtClean="0">
                    <a:latin typeface="Times" panose="02020603050405020304" pitchFamily="18" charset="0"/>
                    <a:cs typeface="Times" panose="02020603050405020304" pitchFamily="18" charset="0"/>
                  </a:rPr>
                  <a:t>is the flux density)</a:t>
                </a:r>
                <a:endParaRPr lang="en-US" dirty="0">
                  <a:effectLst/>
                </a:endParaRPr>
              </a:p>
            </p:txBody>
          </p:sp>
        </mc:Choice>
        <mc:Fallback>
          <p:sp>
            <p:nvSpPr>
              <p:cNvPr id="10" name="TextBox 9"/>
              <p:cNvSpPr txBox="1">
                <a:spLocks noRot="1" noChangeAspect="1" noMove="1" noResize="1" noEditPoints="1" noAdjustHandles="1" noChangeArrowheads="1" noChangeShapeType="1" noTextEdit="1"/>
              </p:cNvSpPr>
              <p:nvPr/>
            </p:nvSpPr>
            <p:spPr>
              <a:xfrm>
                <a:off x="980352" y="5622204"/>
                <a:ext cx="6244389" cy="675313"/>
              </a:xfrm>
              <a:prstGeom prst="rect">
                <a:avLst/>
              </a:prstGeom>
              <a:blipFill rotWithShape="0">
                <a:blip r:embed="rId3"/>
                <a:stretch>
                  <a:fillRect t="-49550" b="-23423"/>
                </a:stretch>
              </a:blipFill>
            </p:spPr>
            <p:txBody>
              <a:bodyPr/>
              <a:lstStyle/>
              <a:p>
                <a:r>
                  <a:rPr lang="en-US">
                    <a:noFill/>
                  </a:rPr>
                  <a:t> </a:t>
                </a:r>
              </a:p>
            </p:txBody>
          </p:sp>
        </mc:Fallback>
      </mc:AlternateContent>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751"/>
          <a:stretch/>
        </p:blipFill>
        <p:spPr>
          <a:xfrm>
            <a:off x="157657" y="810076"/>
            <a:ext cx="7500996" cy="4855804"/>
          </a:xfrm>
          <a:prstGeom prst="rect">
            <a:avLst/>
          </a:prstGeom>
        </p:spPr>
      </p:pic>
      <p:sp>
        <p:nvSpPr>
          <p:cNvPr id="12" name="TextBox 11"/>
          <p:cNvSpPr txBox="1"/>
          <p:nvPr/>
        </p:nvSpPr>
        <p:spPr>
          <a:xfrm>
            <a:off x="7746124" y="1044949"/>
            <a:ext cx="4264432" cy="2585323"/>
          </a:xfrm>
          <a:prstGeom prst="rect">
            <a:avLst/>
          </a:prstGeom>
          <a:noFill/>
        </p:spPr>
        <p:txBody>
          <a:bodyPr wrap="square" rtlCol="0">
            <a:spAutoFit/>
          </a:bodyPr>
          <a:lstStyle/>
          <a:p>
            <a:pPr marL="285750" indent="-285750">
              <a:buFont typeface="Arial" charset="0"/>
              <a:buChar char="•"/>
            </a:pPr>
            <a:r>
              <a:rPr lang="en-US" dirty="0" smtClean="0">
                <a:latin typeface="Times" panose="02020603050405020304" pitchFamily="18" charset="0"/>
                <a:cs typeface="Times" panose="02020603050405020304" pitchFamily="18" charset="0"/>
              </a:rPr>
              <a:t>Reduced using GBTIDL</a:t>
            </a:r>
          </a:p>
          <a:p>
            <a:pPr marL="285750" indent="-285750">
              <a:buFont typeface="Arial" charset="0"/>
              <a:buChar char="•"/>
            </a:pPr>
            <a:endParaRPr lang="en-US" dirty="0" smtClean="0">
              <a:latin typeface="Times" panose="02020603050405020304" pitchFamily="18" charset="0"/>
              <a:cs typeface="Times" panose="02020603050405020304" pitchFamily="18" charset="0"/>
            </a:endParaRPr>
          </a:p>
          <a:p>
            <a:pPr marL="285750" indent="-285750">
              <a:buFont typeface="Arial" charset="0"/>
              <a:buChar char="•"/>
            </a:pPr>
            <a:r>
              <a:rPr lang="en-US" dirty="0" smtClean="0">
                <a:latin typeface="Times" panose="02020603050405020304" pitchFamily="18" charset="0"/>
                <a:cs typeface="Times" panose="02020603050405020304" pitchFamily="18" charset="0"/>
              </a:rPr>
              <a:t>A limiting equivalent width of </a:t>
            </a:r>
            <a:r>
              <a:rPr lang="en-US" dirty="0" smtClean="0">
                <a:latin typeface="Times" panose="02020603050405020304" pitchFamily="18" charset="0"/>
                <a:cs typeface="Times" panose="02020603050405020304" pitchFamily="18" charset="0"/>
              </a:rPr>
              <a:t>five</a:t>
            </a:r>
            <a:r>
              <a:rPr lang="en-US" dirty="0" smtClean="0">
                <a:latin typeface="Times" panose="02020603050405020304" pitchFamily="18" charset="0"/>
                <a:cs typeface="Times" panose="02020603050405020304" pitchFamily="18" charset="0"/>
              </a:rPr>
              <a:t> </a:t>
            </a:r>
            <a:r>
              <a:rPr lang="en-US" dirty="0" smtClean="0">
                <a:latin typeface="Times" panose="02020603050405020304" pitchFamily="18" charset="0"/>
                <a:cs typeface="Times" panose="02020603050405020304" pitchFamily="18" charset="0"/>
              </a:rPr>
              <a:t>times the noise of the spectra is reported for 5 galaxies classified as non-detections.</a:t>
            </a:r>
          </a:p>
          <a:p>
            <a:pPr marL="285750" indent="-285750">
              <a:buFont typeface="Arial" charset="0"/>
              <a:buChar char="•"/>
            </a:pPr>
            <a:endParaRPr lang="en-US" dirty="0">
              <a:effectLst/>
              <a:latin typeface="Times" panose="02020603050405020304" pitchFamily="18" charset="0"/>
              <a:cs typeface="Times" panose="02020603050405020304" pitchFamily="18" charset="0"/>
            </a:endParaRPr>
          </a:p>
          <a:p>
            <a:pPr marL="285750" indent="-285750">
              <a:buFont typeface="Arial" charset="0"/>
              <a:buChar char="•"/>
            </a:pPr>
            <a:r>
              <a:rPr lang="en-US" dirty="0" smtClean="0">
                <a:latin typeface="Times" panose="02020603050405020304" pitchFamily="18" charset="0"/>
                <a:cs typeface="Times" panose="02020603050405020304" pitchFamily="18" charset="0"/>
              </a:rPr>
              <a:t>Three of the target spectra were corrupted by different absorption systems</a:t>
            </a:r>
            <a:endParaRPr lang="en-US" dirty="0">
              <a:effectLst/>
            </a:endParaRPr>
          </a:p>
        </p:txBody>
      </p:sp>
    </p:spTree>
    <p:extLst>
      <p:ext uri="{BB962C8B-B14F-4D97-AF65-F5344CB8AC3E}">
        <p14:creationId xmlns:p14="http://schemas.microsoft.com/office/powerpoint/2010/main" val="17526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2934303" y="351142"/>
            <a:ext cx="6336794" cy="685698"/>
          </a:xfrm>
        </p:spPr>
        <p:txBody>
          <a:bodyPr>
            <a:noAutofit/>
          </a:bodyPr>
          <a:lstStyle/>
          <a:p>
            <a:r>
              <a:rPr lang="en-US" sz="3600" dirty="0" smtClean="0">
                <a:ea typeface="Arial Hebrew" charset="-79"/>
                <a:cs typeface="Arial Hebrew" charset="-79"/>
              </a:rPr>
              <a:t>Interpreting Ly⍺ Measurements</a:t>
            </a:r>
            <a:endParaRPr lang="en-US" sz="3600" dirty="0">
              <a:ea typeface="Arial Hebrew" charset="-79"/>
              <a:cs typeface="Arial Hebrew" charset="-79"/>
            </a:endParaRPr>
          </a:p>
        </p:txBody>
      </p:sp>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7618" y="6506835"/>
            <a:ext cx="276754" cy="338554"/>
          </a:xfrm>
          <a:prstGeom prst="rect">
            <a:avLst/>
          </a:prstGeom>
        </p:spPr>
        <p:txBody>
          <a:bodyPr wrap="square">
            <a:spAutoFit/>
          </a:bodyPr>
          <a:lstStyle/>
          <a:p>
            <a:r>
              <a:rPr lang="en-US" sz="1600" dirty="0" smtClean="0">
                <a:solidFill>
                  <a:schemeClr val="accent4">
                    <a:lumMod val="20000"/>
                    <a:lumOff val="80000"/>
                  </a:schemeClr>
                </a:solidFill>
                <a:latin typeface="Cardo" charset="0"/>
              </a:rPr>
              <a:t>5</a:t>
            </a:r>
            <a:endParaRPr lang="en-US" sz="1600" dirty="0">
              <a:solidFill>
                <a:schemeClr val="accent4">
                  <a:lumMod val="20000"/>
                  <a:lumOff val="8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8900" y="1334191"/>
            <a:ext cx="3637597" cy="35163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333" y="1488370"/>
            <a:ext cx="5230462" cy="3443496"/>
          </a:xfrm>
          <a:prstGeom prst="rect">
            <a:avLst/>
          </a:prstGeom>
        </p:spPr>
      </p:pic>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xmlns="" id="{C779FBDF-ED27-43BB-95F8-46AECABCC617}"/>
                  </a:ext>
                </a:extLst>
              </p:cNvPr>
              <p:cNvSpPr txBox="1"/>
              <p:nvPr/>
            </p:nvSpPr>
            <p:spPr>
              <a:xfrm>
                <a:off x="1387577" y="1551820"/>
                <a:ext cx="1062391" cy="461665"/>
              </a:xfrm>
              <a:prstGeom prst="rect">
                <a:avLst/>
              </a:prstGeom>
              <a:noFill/>
            </p:spPr>
            <p:txBody>
              <a:bodyPr wrap="square" rtlCol="0">
                <a:spAutoFit/>
              </a:bodyPr>
              <a:lstStyle/>
              <a:p>
                <a:pPr algn="just"/>
                <a:r>
                  <a:rPr lang="en-US" sz="1200" dirty="0" smtClean="0">
                    <a:latin typeface="Arial Hebrew" charset="-79"/>
                    <a:ea typeface="Arial Hebrew" charset="-79"/>
                    <a:cs typeface="Arial Hebrew" charset="-79"/>
                  </a:rPr>
                  <a:t>: sSFR </a:t>
                </a:r>
                <a14:m>
                  <m:oMath xmlns:m="http://schemas.openxmlformats.org/officeDocument/2006/math">
                    <m:r>
                      <a:rPr lang="en-US" sz="1200" i="1" dirty="0" smtClean="0">
                        <a:latin typeface="Cambria Math" charset="0"/>
                        <a:ea typeface="Arial Hebrew" charset="-79"/>
                        <a:cs typeface="Arial Hebrew" charset="-79"/>
                      </a:rPr>
                      <m:t>&gt;</m:t>
                    </m:r>
                    <m:r>
                      <a:rPr lang="en-US" sz="1200" i="1">
                        <a:latin typeface="Cambria Math" charset="0"/>
                        <a:ea typeface="Arial Hebrew" charset="-79"/>
                        <a:cs typeface="Arial Hebrew" charset="-79"/>
                      </a:rPr>
                      <m:t>−11</m:t>
                    </m:r>
                  </m:oMath>
                </a14:m>
                <a:endParaRPr lang="en-US" sz="1200" dirty="0" smtClean="0">
                  <a:latin typeface="Arial Hebrew" charset="-79"/>
                  <a:ea typeface="Arial Hebrew" charset="-79"/>
                  <a:cs typeface="Arial Hebrew" charset="-79"/>
                </a:endParaRPr>
              </a:p>
              <a:p>
                <a:pPr algn="just"/>
                <a:r>
                  <a:rPr lang="en-US" sz="1200" dirty="0" smtClean="0">
                    <a:latin typeface="Arial Hebrew" charset="-79"/>
                    <a:ea typeface="Arial Hebrew" charset="-79"/>
                    <a:cs typeface="Arial Hebrew" charset="-79"/>
                  </a:rPr>
                  <a:t>: </a:t>
                </a:r>
                <a:r>
                  <a:rPr lang="en-US" sz="1200" dirty="0">
                    <a:latin typeface="Arial Hebrew" charset="-79"/>
                    <a:ea typeface="Arial Hebrew" charset="-79"/>
                    <a:cs typeface="Arial Hebrew" charset="-79"/>
                  </a:rPr>
                  <a:t>sSFR</a:t>
                </a:r>
                <a14:m>
                  <m:oMath xmlns:m="http://schemas.openxmlformats.org/officeDocument/2006/math">
                    <m:r>
                      <a:rPr lang="en-US" sz="1200" b="0" i="0" smtClean="0">
                        <a:latin typeface="Cambria Math" charset="0"/>
                        <a:ea typeface="Arial Hebrew" charset="-79"/>
                        <a:cs typeface="Arial Hebrew" charset="-79"/>
                      </a:rPr>
                      <m:t> </m:t>
                    </m:r>
                    <m:r>
                      <a:rPr lang="en-US" sz="1200" i="1" smtClean="0">
                        <a:latin typeface="Cambria Math" charset="0"/>
                        <a:ea typeface="Arial Hebrew" charset="-79"/>
                        <a:cs typeface="Arial Hebrew" charset="-79"/>
                      </a:rPr>
                      <m:t>≤</m:t>
                    </m:r>
                    <m:r>
                      <a:rPr lang="en-US" sz="1200" b="0" i="1" smtClean="0">
                        <a:latin typeface="Cambria Math" charset="0"/>
                        <a:ea typeface="Arial Hebrew" charset="-79"/>
                        <a:cs typeface="Arial Hebrew" charset="-79"/>
                      </a:rPr>
                      <m:t>−11</m:t>
                    </m:r>
                  </m:oMath>
                </a14:m>
                <a:endParaRPr lang="en-US" sz="1200" dirty="0">
                  <a:latin typeface="Arial Hebrew" charset="-79"/>
                  <a:ea typeface="Arial Hebrew" charset="-79"/>
                  <a:cs typeface="Arial Hebrew" charset="-79"/>
                </a:endParaRPr>
              </a:p>
            </p:txBody>
          </p:sp>
        </mc:Choice>
        <mc:Fallback>
          <p:sp>
            <p:nvSpPr>
              <p:cNvPr id="11" name="TextBox 10">
                <a:extLst>
                  <a:ext uri="{FF2B5EF4-FFF2-40B4-BE49-F238E27FC236}">
                    <a16:creationId xmlns:a16="http://schemas.microsoft.com/office/drawing/2014/main" xmlns="" xmlns:a14="http://schemas.microsoft.com/office/drawing/2010/main" id="{C779FBDF-ED27-43BB-95F8-46AECABCC617}"/>
                  </a:ext>
                </a:extLst>
              </p:cNvPr>
              <p:cNvSpPr txBox="1">
                <a:spLocks noRot="1" noChangeAspect="1" noMove="1" noResize="1" noEditPoints="1" noAdjustHandles="1" noChangeArrowheads="1" noChangeShapeType="1" noTextEdit="1"/>
              </p:cNvSpPr>
              <p:nvPr/>
            </p:nvSpPr>
            <p:spPr>
              <a:xfrm>
                <a:off x="1387577" y="1551820"/>
                <a:ext cx="1062391" cy="461665"/>
              </a:xfrm>
              <a:prstGeom prst="rect">
                <a:avLst/>
              </a:prstGeom>
              <a:blipFill rotWithShape="0">
                <a:blip r:embed="rId5"/>
                <a:stretch>
                  <a:fillRect l="-575" t="-12000" b="-58667"/>
                </a:stretch>
              </a:blipFill>
            </p:spPr>
            <p:txBody>
              <a:bodyPr/>
              <a:lstStyle/>
              <a:p>
                <a:r>
                  <a:rPr lang="en-US">
                    <a:noFill/>
                  </a:rPr>
                  <a:t> </a:t>
                </a:r>
              </a:p>
            </p:txBody>
          </p:sp>
        </mc:Fallback>
      </mc:AlternateContent>
      <p:sp>
        <p:nvSpPr>
          <p:cNvPr id="13" name="Oval 12"/>
          <p:cNvSpPr/>
          <p:nvPr/>
        </p:nvSpPr>
        <p:spPr bwMode="auto">
          <a:xfrm flipH="1">
            <a:off x="1316255" y="1649995"/>
            <a:ext cx="142645" cy="132658"/>
          </a:xfrm>
          <a:prstGeom prst="ellipse">
            <a:avLst/>
          </a:prstGeom>
          <a:solidFill>
            <a:srgbClr val="0048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noFill/>
              <a:effectLst/>
              <a:latin typeface="Arial" charset="0"/>
            </a:endParaRPr>
          </a:p>
        </p:txBody>
      </p:sp>
      <p:sp>
        <p:nvSpPr>
          <p:cNvPr id="16" name="Oval 15"/>
          <p:cNvSpPr/>
          <p:nvPr/>
        </p:nvSpPr>
        <p:spPr bwMode="auto">
          <a:xfrm flipH="1">
            <a:off x="1316255" y="1816036"/>
            <a:ext cx="142645" cy="132658"/>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135313" rtl="0" eaLnBrk="1" fontAlgn="base" latinLnBrk="0" hangingPunct="1">
              <a:lnSpc>
                <a:spcPct val="100000"/>
              </a:lnSpc>
              <a:spcBef>
                <a:spcPct val="0"/>
              </a:spcBef>
              <a:spcAft>
                <a:spcPct val="0"/>
              </a:spcAft>
              <a:buClrTx/>
              <a:buSzTx/>
              <a:buFontTx/>
              <a:buNone/>
              <a:tabLst/>
            </a:pPr>
            <a:endParaRPr kumimoji="0" lang="en-US" sz="6200" b="0" i="0" u="none" strike="noStrike" cap="none" normalizeH="0" baseline="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17" name="Content Placeholder 2">
                <a:extLst>
                  <a:ext uri="{FF2B5EF4-FFF2-40B4-BE49-F238E27FC236}">
                    <a16:creationId xmlns="" xmlns:a16="http://schemas.microsoft.com/office/drawing/2014/main" id="{DA5A8972-25DF-412E-BC0C-866C544BEB3E}"/>
                  </a:ext>
                </a:extLst>
              </p:cNvPr>
              <p:cNvSpPr txBox="1">
                <a:spLocks/>
              </p:cNvSpPr>
              <p:nvPr/>
            </p:nvSpPr>
            <p:spPr>
              <a:xfrm>
                <a:off x="6639678" y="1265356"/>
                <a:ext cx="4444297" cy="4171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100" i="1" smtClean="0">
                          <a:latin typeface="Cambria Math" charset="0"/>
                        </a:rPr>
                        <m:t>𝐿𝑜𝑔</m:t>
                      </m:r>
                      <m:d>
                        <m:dPr>
                          <m:ctrlPr>
                            <a:rPr lang="en-US" sz="1100" i="1">
                              <a:latin typeface="Cambria Math" charset="0"/>
                            </a:rPr>
                          </m:ctrlPr>
                        </m:dPr>
                        <m:e>
                          <m:sSub>
                            <m:sSubPr>
                              <m:ctrlPr>
                                <a:rPr lang="en-US" sz="1100" i="1">
                                  <a:latin typeface="Cambria Math" charset="0"/>
                                </a:rPr>
                              </m:ctrlPr>
                            </m:sSubPr>
                            <m:e>
                              <m:r>
                                <a:rPr lang="en-US" sz="1100" i="1">
                                  <a:latin typeface="Cambria Math" charset="0"/>
                                </a:rPr>
                                <m:t>𝑊</m:t>
                              </m:r>
                            </m:e>
                            <m:sub>
                              <m:r>
                                <a:rPr lang="en-US" sz="1100" i="1">
                                  <a:latin typeface="Cambria Math" charset="0"/>
                                </a:rPr>
                                <m:t>𝐿𝑦</m:t>
                              </m:r>
                              <m:r>
                                <a:rPr lang="en-US" sz="1100" i="1">
                                  <a:latin typeface="Cambria Math" charset="0"/>
                                  <a:ea typeface="Cambria Math" charset="0"/>
                                  <a:cs typeface="Cambria Math" charset="0"/>
                                </a:rPr>
                                <m:t>𝛼</m:t>
                              </m:r>
                            </m:sub>
                          </m:sSub>
                        </m:e>
                      </m:d>
                      <m:r>
                        <a:rPr lang="en-US" sz="1100" i="1">
                          <a:latin typeface="Cambria Math" charset="0"/>
                        </a:rPr>
                        <m:t>=(−0.8684</m:t>
                      </m:r>
                      <m:r>
                        <a:rPr lang="en-US" sz="1100" i="1">
                          <a:latin typeface="Cambria Math" charset="0"/>
                          <a:ea typeface="Cambria Math" charset="0"/>
                          <a:cs typeface="Cambria Math" charset="0"/>
                        </a:rPr>
                        <m:t>±0.1674)</m:t>
                      </m:r>
                      <m:f>
                        <m:fPr>
                          <m:ctrlPr>
                            <a:rPr lang="mr-IN" sz="1100" i="1">
                              <a:latin typeface="Cambria Math" charset="0"/>
                            </a:rPr>
                          </m:ctrlPr>
                        </m:fPr>
                        <m:num>
                          <m:r>
                            <a:rPr lang="mr-IN" sz="1100" i="1">
                              <a:latin typeface="Cambria Math" charset="0"/>
                              <a:ea typeface="Cambria Math" charset="0"/>
                              <a:cs typeface="Cambria Math" charset="0"/>
                            </a:rPr>
                            <m:t>𝜌</m:t>
                          </m:r>
                        </m:num>
                        <m:den>
                          <m:sSub>
                            <m:sSubPr>
                              <m:ctrlPr>
                                <a:rPr lang="en-US" sz="1100" i="1">
                                  <a:latin typeface="Cambria Math" charset="0"/>
                                </a:rPr>
                              </m:ctrlPr>
                            </m:sSubPr>
                            <m:e>
                              <m:r>
                                <a:rPr lang="en-US" sz="1100" i="1">
                                  <a:latin typeface="Cambria Math" charset="0"/>
                                </a:rPr>
                                <m:t>𝑅</m:t>
                              </m:r>
                            </m:e>
                            <m:sub>
                              <m:r>
                                <a:rPr lang="en-US" sz="1100" i="1">
                                  <a:latin typeface="Cambria Math" charset="0"/>
                                </a:rPr>
                                <m:t>𝑣𝑖𝑟</m:t>
                              </m:r>
                            </m:sub>
                          </m:sSub>
                        </m:den>
                      </m:f>
                      <m:r>
                        <a:rPr lang="en-US" sz="1100">
                          <a:latin typeface="Cambria Math" charset="0"/>
                        </a:rPr>
                        <m:t> −0.0033</m:t>
                      </m:r>
                      <m:r>
                        <a:rPr lang="en-US" sz="1100">
                          <a:latin typeface="Cambria Math" charset="0"/>
                          <a:ea typeface="Cambria Math" charset="0"/>
                          <a:cs typeface="Cambria Math" charset="0"/>
                        </a:rPr>
                        <m:t> </m:t>
                      </m:r>
                      <m:r>
                        <a:rPr lang="en-US" sz="1100" i="1">
                          <a:latin typeface="Cambria Math" charset="0"/>
                          <a:ea typeface="Cambria Math" charset="0"/>
                          <a:cs typeface="Cambria Math" charset="0"/>
                        </a:rPr>
                        <m:t>±0.1057</m:t>
                      </m:r>
                    </m:oMath>
                  </m:oMathPara>
                </a14:m>
                <a:endParaRPr lang="en-US" sz="1100" dirty="0">
                  <a:latin typeface="Cambria Math" charset="0"/>
                  <a:ea typeface="Cambria Math" charset="0"/>
                  <a:cs typeface="Cambria Math" charset="0"/>
                </a:endParaRPr>
              </a:p>
              <a:p>
                <a:endParaRPr lang="en-US" sz="1100" dirty="0">
                  <a:ea typeface="Cambria Math" charset="0"/>
                  <a:cs typeface="Cambria Math" charset="0"/>
                </a:endParaRPr>
              </a:p>
            </p:txBody>
          </p:sp>
        </mc:Choice>
        <mc:Fallback>
          <p:sp>
            <p:nvSpPr>
              <p:cNvPr id="17" name="Content Placeholder 2">
                <a:extLst>
                  <a:ext uri="{FF2B5EF4-FFF2-40B4-BE49-F238E27FC236}">
                    <a16:creationId xmlns="" xmlns:a16="http://schemas.microsoft.com/office/drawing/2014/main" xmlns:a14="http://schemas.microsoft.com/office/drawing/2010/main" id="{DA5A8972-25DF-412E-BC0C-866C544BEB3E}"/>
                  </a:ext>
                </a:extLst>
              </p:cNvPr>
              <p:cNvSpPr txBox="1">
                <a:spLocks noRot="1" noChangeAspect="1" noMove="1" noResize="1" noEditPoints="1" noAdjustHandles="1" noChangeArrowheads="1" noChangeShapeType="1" noTextEdit="1"/>
              </p:cNvSpPr>
              <p:nvPr/>
            </p:nvSpPr>
            <p:spPr>
              <a:xfrm>
                <a:off x="6639678" y="1265356"/>
                <a:ext cx="4444297" cy="417134"/>
              </a:xfrm>
              <a:prstGeom prst="rect">
                <a:avLst/>
              </a:prstGeom>
              <a:blipFill rotWithShape="0">
                <a:blip r:embed="rId6"/>
                <a:stretch>
                  <a:fillRect t="-38235" b="-33824"/>
                </a:stretch>
              </a:blipFill>
            </p:spPr>
            <p:txBody>
              <a:bodyPr/>
              <a:lstStyle/>
              <a:p>
                <a:r>
                  <a:rPr lang="en-US">
                    <a:noFill/>
                  </a:rPr>
                  <a:t> </a:t>
                </a:r>
              </a:p>
            </p:txBody>
          </p:sp>
        </mc:Fallback>
      </mc:AlternateContent>
    </p:spTree>
    <p:extLst>
      <p:ext uri="{BB962C8B-B14F-4D97-AF65-F5344CB8AC3E}">
        <p14:creationId xmlns:p14="http://schemas.microsoft.com/office/powerpoint/2010/main" val="167775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3039886" y="349928"/>
            <a:ext cx="6112221" cy="685698"/>
          </a:xfrm>
        </p:spPr>
        <p:txBody>
          <a:bodyPr>
            <a:noAutofit/>
          </a:bodyPr>
          <a:lstStyle/>
          <a:p>
            <a:r>
              <a:rPr lang="en-US" sz="3600" dirty="0" smtClean="0">
                <a:ea typeface="Arial Hebrew" charset="-79"/>
                <a:cs typeface="Arial Hebrew" charset="-79"/>
              </a:rPr>
              <a:t>Interpreting Ly⍺ Measurements</a:t>
            </a:r>
            <a:endParaRPr lang="en-US" sz="3600" dirty="0">
              <a:ea typeface="Arial Hebrew" charset="-79"/>
              <a:cs typeface="Arial Hebrew" charset="-79"/>
            </a:endParaRPr>
          </a:p>
        </p:txBody>
      </p:sp>
      <p:sp>
        <p:nvSpPr>
          <p:cNvPr id="4" name="Rectangle 3"/>
          <p:cNvSpPr/>
          <p:nvPr/>
        </p:nvSpPr>
        <p:spPr>
          <a:xfrm>
            <a:off x="5952368" y="6499433"/>
            <a:ext cx="287258" cy="338554"/>
          </a:xfrm>
          <a:prstGeom prst="rect">
            <a:avLst/>
          </a:prstGeom>
        </p:spPr>
        <p:txBody>
          <a:bodyPr wrap="none">
            <a:spAutoFit/>
          </a:bodyPr>
          <a:lstStyle/>
          <a:p>
            <a:r>
              <a:rPr lang="en-US" sz="1600" dirty="0" smtClean="0">
                <a:solidFill>
                  <a:schemeClr val="accent4">
                    <a:lumMod val="20000"/>
                    <a:lumOff val="80000"/>
                  </a:schemeClr>
                </a:solidFill>
                <a:latin typeface="Cardo" charset="0"/>
              </a:rPr>
              <a:t>6</a:t>
            </a:r>
            <a:endParaRPr lang="en-US" sz="1600" dirty="0">
              <a:solidFill>
                <a:schemeClr val="accent4">
                  <a:lumMod val="20000"/>
                  <a:lumOff val="80000"/>
                </a:schemeClr>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95" y="1648219"/>
            <a:ext cx="5128591" cy="3739598"/>
          </a:xfrm>
          <a:prstGeom prst="rect">
            <a:avLst/>
          </a:prstGeom>
        </p:spPr>
      </p:pic>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biLevel thresh="75000"/>
            <a:alphaModFix amt="70000"/>
            <a:extLst>
              <a:ext uri="{28A0092B-C50C-407E-A947-70E740481C1C}">
                <a14:useLocalDpi xmlns:a14="http://schemas.microsoft.com/office/drawing/2010/main" val="0"/>
              </a:ext>
            </a:extLst>
          </a:blip>
          <a:srcRect l="15578" t="4744" r="2878" b="17444"/>
          <a:stretch/>
        </p:blipFill>
        <p:spPr>
          <a:xfrm>
            <a:off x="1371599" y="2540001"/>
            <a:ext cx="4229101" cy="192887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614" y="1734794"/>
            <a:ext cx="5451313" cy="3539285"/>
          </a:xfrm>
          <a:prstGeom prst="rect">
            <a:avLst/>
          </a:prstGeom>
        </p:spPr>
      </p:pic>
      <p:sp>
        <p:nvSpPr>
          <p:cNvPr id="13" name="TextBox 12"/>
          <p:cNvSpPr txBox="1"/>
          <p:nvPr/>
        </p:nvSpPr>
        <p:spPr>
          <a:xfrm>
            <a:off x="3784754" y="5120190"/>
            <a:ext cx="1815946" cy="307777"/>
          </a:xfrm>
          <a:prstGeom prst="rect">
            <a:avLst/>
          </a:prstGeom>
          <a:noFill/>
        </p:spPr>
        <p:txBody>
          <a:bodyPr wrap="none" rtlCol="0">
            <a:spAutoFit/>
          </a:bodyPr>
          <a:lstStyle/>
          <a:p>
            <a:r>
              <a:rPr lang="en-US" sz="1400" dirty="0" err="1" smtClean="0">
                <a:solidFill>
                  <a:schemeClr val="tx1">
                    <a:lumMod val="85000"/>
                    <a:lumOff val="15000"/>
                  </a:schemeClr>
                </a:solidFill>
                <a:latin typeface="Cambria Math" charset="0"/>
                <a:ea typeface="Cambria Math" charset="0"/>
                <a:cs typeface="Cambria Math" charset="0"/>
              </a:rPr>
              <a:t>Borthakur</a:t>
            </a:r>
            <a:r>
              <a:rPr lang="en-US" sz="1400" dirty="0" smtClean="0">
                <a:solidFill>
                  <a:schemeClr val="tx1">
                    <a:lumMod val="85000"/>
                    <a:lumOff val="15000"/>
                  </a:schemeClr>
                </a:solidFill>
                <a:latin typeface="Cambria Math" charset="0"/>
                <a:ea typeface="Cambria Math" charset="0"/>
                <a:cs typeface="Cambria Math" charset="0"/>
              </a:rPr>
              <a:t> et al. 2015</a:t>
            </a:r>
            <a:endParaRPr lang="en-US" sz="1400" dirty="0">
              <a:solidFill>
                <a:schemeClr val="tx1">
                  <a:lumMod val="85000"/>
                  <a:lumOff val="15000"/>
                </a:schemeClr>
              </a:solidFill>
              <a:latin typeface="Cambria Math" charset="0"/>
              <a:ea typeface="Cambria Math" charset="0"/>
              <a:cs typeface="Cambria Math" charset="0"/>
            </a:endParaRPr>
          </a:p>
        </p:txBody>
      </p:sp>
    </p:spTree>
    <p:extLst>
      <p:ext uri="{BB962C8B-B14F-4D97-AF65-F5344CB8AC3E}">
        <p14:creationId xmlns:p14="http://schemas.microsoft.com/office/powerpoint/2010/main" val="156987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3114479" y="192592"/>
            <a:ext cx="5963035" cy="685698"/>
          </a:xfrm>
        </p:spPr>
        <p:txBody>
          <a:bodyPr>
            <a:noAutofit/>
          </a:bodyPr>
          <a:lstStyle/>
          <a:p>
            <a:r>
              <a:rPr lang="en-US" sz="3600" dirty="0" smtClean="0">
                <a:ea typeface="Arial Hebrew" charset="-79"/>
                <a:cs typeface="Arial Hebrew" charset="-79"/>
              </a:rPr>
              <a:t>Connecting the Gas Reservoirs</a:t>
            </a:r>
            <a:endParaRPr lang="en-US" sz="3600" dirty="0">
              <a:ea typeface="Arial Hebrew" charset="-79"/>
              <a:cs typeface="Arial Hebrew" charset="-79"/>
            </a:endParaRPr>
          </a:p>
        </p:txBody>
      </p:sp>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2368" y="6499433"/>
            <a:ext cx="287258" cy="338554"/>
          </a:xfrm>
          <a:prstGeom prst="rect">
            <a:avLst/>
          </a:prstGeom>
        </p:spPr>
        <p:txBody>
          <a:bodyPr wrap="none">
            <a:spAutoFit/>
          </a:bodyPr>
          <a:lstStyle/>
          <a:p>
            <a:r>
              <a:rPr lang="en-US" sz="1600" dirty="0" smtClean="0">
                <a:solidFill>
                  <a:schemeClr val="accent4">
                    <a:lumMod val="20000"/>
                    <a:lumOff val="80000"/>
                  </a:schemeClr>
                </a:solidFill>
                <a:latin typeface="Cardo" charset="0"/>
              </a:rPr>
              <a:t>7</a:t>
            </a:r>
            <a:endParaRPr lang="en-US" sz="1600" dirty="0">
              <a:solidFill>
                <a:schemeClr val="accent4">
                  <a:lumMod val="20000"/>
                  <a:lumOff val="8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871" y="1069488"/>
            <a:ext cx="4481195" cy="5073998"/>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438" t="6386" r="1668" b="1382"/>
          <a:stretch/>
        </p:blipFill>
        <p:spPr>
          <a:xfrm>
            <a:off x="6239626" y="1069488"/>
            <a:ext cx="4291705" cy="3045312"/>
          </a:xfrm>
          <a:prstGeom prst="rect">
            <a:avLst/>
          </a:prstGeom>
        </p:spPr>
      </p:pic>
    </p:spTree>
    <p:extLst>
      <p:ext uri="{BB962C8B-B14F-4D97-AF65-F5344CB8AC3E}">
        <p14:creationId xmlns:p14="http://schemas.microsoft.com/office/powerpoint/2010/main" val="67462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1277"/>
            <a:ext cx="12192000" cy="369332"/>
          </a:xfrm>
          <a:prstGeom prst="rect">
            <a:avLst/>
          </a:prstGeom>
          <a:solidFill>
            <a:srgbClr val="4B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ctrTitle"/>
          </p:nvPr>
        </p:nvSpPr>
        <p:spPr>
          <a:xfrm>
            <a:off x="3303628" y="489396"/>
            <a:ext cx="5584734" cy="631065"/>
          </a:xfrm>
        </p:spPr>
        <p:txBody>
          <a:bodyPr>
            <a:noAutofit/>
          </a:bodyPr>
          <a:lstStyle/>
          <a:p>
            <a:r>
              <a:rPr lang="en-US" sz="3600" dirty="0"/>
              <a:t>Summary and Future </a:t>
            </a:r>
            <a:r>
              <a:rPr lang="en-US" sz="3600" dirty="0" smtClean="0"/>
              <a:t>Work</a:t>
            </a:r>
            <a:endParaRPr lang="en-US" sz="3600" dirty="0">
              <a:latin typeface="Arial Hebrew" charset="-79"/>
              <a:ea typeface="Arial Hebrew" charset="-79"/>
              <a:cs typeface="Arial Hebrew" charset="-79"/>
            </a:endParaRPr>
          </a:p>
        </p:txBody>
      </p:sp>
      <p:pic>
        <p:nvPicPr>
          <p:cNvPr id="1028" name="Picture 4" descr="https://lh4.googleusercontent.com/cfFlIP-dDMjw0EIUbKwyttkSVl2nFnDiqspwXEHL87hzoPvhSoOjeW8mwPlr4d-gGunDX_Cklcs_rAEHFzz18vJQm7vuxZtKfRiufBbcwmvK2HMqkdnu7vvJVJJBexy1sYyqB_gVy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975" y="5184407"/>
            <a:ext cx="1073468" cy="11056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52368" y="6499433"/>
            <a:ext cx="287258" cy="338554"/>
          </a:xfrm>
          <a:prstGeom prst="rect">
            <a:avLst/>
          </a:prstGeom>
        </p:spPr>
        <p:txBody>
          <a:bodyPr wrap="none">
            <a:spAutoFit/>
          </a:bodyPr>
          <a:lstStyle/>
          <a:p>
            <a:r>
              <a:rPr lang="en-US" sz="1600" dirty="0" smtClean="0">
                <a:solidFill>
                  <a:schemeClr val="accent4">
                    <a:lumMod val="20000"/>
                    <a:lumOff val="80000"/>
                  </a:schemeClr>
                </a:solidFill>
                <a:latin typeface="Cardo" charset="0"/>
              </a:rPr>
              <a:t>8</a:t>
            </a:r>
            <a:endParaRPr lang="en-US" sz="1600" dirty="0">
              <a:solidFill>
                <a:schemeClr val="accent4">
                  <a:lumMod val="20000"/>
                  <a:lumOff val="80000"/>
                </a:schemeClr>
              </a:solidFill>
            </a:endParaRPr>
          </a:p>
        </p:txBody>
      </p:sp>
      <p:sp>
        <p:nvSpPr>
          <p:cNvPr id="10" name="TextBox 9"/>
          <p:cNvSpPr txBox="1"/>
          <p:nvPr/>
        </p:nvSpPr>
        <p:spPr>
          <a:xfrm>
            <a:off x="2208334" y="1901122"/>
            <a:ext cx="7775321" cy="2585323"/>
          </a:xfrm>
          <a:prstGeom prst="rect">
            <a:avLst/>
          </a:prstGeom>
          <a:noFill/>
        </p:spPr>
        <p:txBody>
          <a:bodyPr wrap="square" rtlCol="0">
            <a:spAutoFit/>
          </a:bodyPr>
          <a:lstStyle/>
          <a:p>
            <a:pPr marL="285750" indent="-285750">
              <a:lnSpc>
                <a:spcPct val="150000"/>
              </a:lnSpc>
              <a:buFont typeface="Arial" charset="0"/>
              <a:buChar char="•"/>
            </a:pPr>
            <a:r>
              <a:rPr lang="en-US" dirty="0" smtClean="0">
                <a:latin typeface="Cambria Math" charset="0"/>
                <a:ea typeface="Cambria Math" charset="0"/>
                <a:cs typeface="Cambria Math" charset="0"/>
              </a:rPr>
              <a:t>Galaxies show </a:t>
            </a:r>
            <a:r>
              <a:rPr lang="en-US" dirty="0">
                <a:latin typeface="Cambria Math" charset="0"/>
                <a:ea typeface="Cambria Math" charset="0"/>
                <a:cs typeface="Cambria Math" charset="0"/>
              </a:rPr>
              <a:t>a very good Lyman alpha covering fraction in the inner CGM</a:t>
            </a:r>
            <a:r>
              <a:rPr lang="en-US" dirty="0" smtClean="0">
                <a:latin typeface="Cambria Math" charset="0"/>
                <a:ea typeface="Cambria Math" charset="0"/>
                <a:cs typeface="Cambria Math" charset="0"/>
              </a:rPr>
              <a:t>. </a:t>
            </a:r>
          </a:p>
          <a:p>
            <a:pPr marL="285750" indent="-285750">
              <a:lnSpc>
                <a:spcPct val="150000"/>
              </a:lnSpc>
              <a:buFont typeface="Arial" charset="0"/>
              <a:buChar char="•"/>
            </a:pPr>
            <a:r>
              <a:rPr lang="en-US" dirty="0">
                <a:latin typeface="Cambria Math" charset="0"/>
                <a:ea typeface="Cambria Math" charset="0"/>
                <a:cs typeface="Cambria Math" charset="0"/>
              </a:rPr>
              <a:t>We find gaps in the neutral gas envelope in the outer CGM. </a:t>
            </a:r>
          </a:p>
          <a:p>
            <a:pPr marL="285750" indent="-285750">
              <a:lnSpc>
                <a:spcPct val="150000"/>
              </a:lnSpc>
              <a:buFont typeface="Arial" charset="0"/>
              <a:buChar char="•"/>
            </a:pPr>
            <a:r>
              <a:rPr lang="en-US" dirty="0">
                <a:latin typeface="Cambria Math" charset="0"/>
                <a:ea typeface="Cambria Math" charset="0"/>
                <a:cs typeface="Cambria Math" charset="0"/>
              </a:rPr>
              <a:t>We did not find a correlation between the strength of Lyα in the CGM and HI content in the ISM, indicating that there are gaps in the CGM of dwarf galaxies due to loss of circumgalactic gas via feedback owing to the lower halo masses</a:t>
            </a:r>
            <a:r>
              <a:rPr lang="en-US" dirty="0" smtClean="0">
                <a:latin typeface="Cambria Math" charset="0"/>
                <a:ea typeface="Cambria Math" charset="0"/>
                <a:cs typeface="Cambria Math" charset="0"/>
              </a:rPr>
              <a:t>.</a:t>
            </a:r>
            <a:endParaRPr lang="en-US" dirty="0">
              <a:latin typeface="Cambria Math" charset="0"/>
              <a:ea typeface="Cambria Math" charset="0"/>
              <a:cs typeface="Cambria Math" charset="0"/>
            </a:endParaRPr>
          </a:p>
        </p:txBody>
      </p:sp>
    </p:spTree>
    <p:extLst>
      <p:ext uri="{BB962C8B-B14F-4D97-AF65-F5344CB8AC3E}">
        <p14:creationId xmlns:p14="http://schemas.microsoft.com/office/powerpoint/2010/main" val="281390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268</Words>
  <Application>Microsoft Macintosh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 Hebrew</vt:lpstr>
      <vt:lpstr>Arial Unicode MS</vt:lpstr>
      <vt:lpstr>Calibri</vt:lpstr>
      <vt:lpstr>Calibri Light</vt:lpstr>
      <vt:lpstr>Cambria Math</vt:lpstr>
      <vt:lpstr>Cardo</vt:lpstr>
      <vt:lpstr>Mangal</vt:lpstr>
      <vt:lpstr>Times</vt:lpstr>
      <vt:lpstr>Times New Roman</vt:lpstr>
      <vt:lpstr>Arial</vt:lpstr>
      <vt:lpstr>Office Theme</vt:lpstr>
      <vt:lpstr>The Circumgalactic Medium in Dwarf Galaxies</vt:lpstr>
      <vt:lpstr>Circumgalactic Medium</vt:lpstr>
      <vt:lpstr>Probing the Gas Reservoirs</vt:lpstr>
      <vt:lpstr>Probing the Gas Reservoirs</vt:lpstr>
      <vt:lpstr>Data Reduction</vt:lpstr>
      <vt:lpstr>Interpreting Ly⍺ Measurements</vt:lpstr>
      <vt:lpstr>Interpreting Ly⍺ Measurements</vt:lpstr>
      <vt:lpstr>Connecting the Gas Reservoirs</vt:lpstr>
      <vt:lpstr>Summary and Future Work</vt:lpstr>
      <vt:lpstr>Thank you!</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Relationship Between the Circumgalactic Medium and the Interstellar Medium</dc:title>
  <dc:creator>Microsoft Office User</dc:creator>
  <cp:lastModifiedBy>Martin Flores (Student)</cp:lastModifiedBy>
  <cp:revision>36</cp:revision>
  <cp:lastPrinted>2020-04-06T10:41:40Z</cp:lastPrinted>
  <dcterms:created xsi:type="dcterms:W3CDTF">2019-04-02T01:30:16Z</dcterms:created>
  <dcterms:modified xsi:type="dcterms:W3CDTF">2020-04-06T10:41:57Z</dcterms:modified>
</cp:coreProperties>
</file>